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3" r:id="rId7"/>
    <p:sldId id="268" r:id="rId8"/>
    <p:sldId id="267" r:id="rId9"/>
    <p:sldId id="271" r:id="rId10"/>
    <p:sldId id="272" r:id="rId11"/>
    <p:sldId id="274" r:id="rId12"/>
    <p:sldId id="275" r:id="rId13"/>
    <p:sldId id="277" r:id="rId14"/>
    <p:sldId id="279" r:id="rId15"/>
    <p:sldId id="280" r:id="rId16"/>
    <p:sldId id="282" r:id="rId17"/>
    <p:sldId id="285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8" r:id="rId27"/>
    <p:sldId id="299" r:id="rId28"/>
    <p:sldId id="300" r:id="rId29"/>
    <p:sldId id="302" r:id="rId30"/>
    <p:sldId id="304" r:id="rId31"/>
    <p:sldId id="305" r:id="rId32"/>
    <p:sldId id="306" r:id="rId33"/>
    <p:sldId id="308" r:id="rId34"/>
    <p:sldId id="309" r:id="rId35"/>
    <p:sldId id="310" r:id="rId36"/>
    <p:sldId id="312" r:id="rId37"/>
    <p:sldId id="314" r:id="rId38"/>
    <p:sldId id="315" r:id="rId39"/>
    <p:sldId id="31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4297F99-892B-4244-84CD-EB53F077F93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5D8437B7-C7A9-4B58-A3E8-4DC70EF2924D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ookatherbeautifulface.blogspot.com/2010/04/perceiving-eye-color-of-aishwarya-rai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72693&amp;picture=sunflower-and-blue-sky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people/purple-blue-green-iris-eye.jpg.php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themindfulword.org/2012/live-blindness-blind-see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GammaPlus/Apps/ViewApp/901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Hard_hat" TargetMode="External"/><Relationship Id="rId5" Type="http://schemas.openxmlformats.org/officeDocument/2006/relationships/image" Target="../media/image36.jpeg"/><Relationship Id="rId10" Type="http://schemas.openxmlformats.org/officeDocument/2006/relationships/hyperlink" Target="https://www.blogdopaulus.com/2013/04/a-importancia-da-utilizacao-dos-oculos.html" TargetMode="External"/><Relationship Id="rId4" Type="http://schemas.openxmlformats.org/officeDocument/2006/relationships/hyperlink" Target="http://commons.wikimedia.org/wiki/File:Chemistry_Lab.jpg" TargetMode="External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ear-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open.hr/wiki/Gimp/Valovi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r.wikipedia.org/wiki/val" TargetMode="External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s://de.wikipedia.org/wiki/Datei:Silent_Disco_in_Bielefeld.jpg" TargetMode="External"/><Relationship Id="rId7" Type="http://schemas.openxmlformats.org/officeDocument/2006/relationships/hyperlink" Target="https://en.wikipedia.org/wiki/Takeof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hyperlink" Target="https://en.wikipedia.org/wiki/Drilling" TargetMode="Externa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hingiverse.com/thing:27340" TargetMode="Externa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s://stileex.xyz/aliments-perimes-madagascar/" TargetMode="External"/><Relationship Id="rId7" Type="http://schemas.openxmlformats.org/officeDocument/2006/relationships/hyperlink" Target="https://en.wikipedia.org/wiki/City_of_Poros_ship_attack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hyperlink" Target="https://commons.wikimedia.org/wiki/File:Tift_Park_merry-go-round.JPG" TargetMode="External"/><Relationship Id="rId5" Type="http://schemas.openxmlformats.org/officeDocument/2006/relationships/hyperlink" Target="https://pxhere.com/en/photo/962257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53.jpeg"/><Relationship Id="rId9" Type="http://schemas.openxmlformats.org/officeDocument/2006/relationships/hyperlink" Target="https://en.wikipedia.org/wiki/Victory_Line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llwhitebackground.com/coffee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tionary.org/wiki/palma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27251&amp;picture=a-baby-foot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tim_uk/813574931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eyondthedish.wordpress.com/2013/11/22/how-neural-stem-cells-become-neurons-and-glia/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F015AF3-39D9-4BEC-B170-FCCED014D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03650" cy="4427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xmlns="" id="{6B4F2B8E-F273-4102-9FC1-EF6F0F46A66D}"/>
              </a:ext>
            </a:extLst>
          </p:cNvPr>
          <p:cNvSpPr txBox="1">
            <a:spLocks/>
          </p:cNvSpPr>
          <p:nvPr/>
        </p:nvSpPr>
        <p:spPr>
          <a:xfrm>
            <a:off x="5039361" y="3837212"/>
            <a:ext cx="7087536" cy="29186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b="1" cap="none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III. KAKO </a:t>
            </a: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REAGIRAMO NA RAZLIČITE PODRAŽAJE IZ OKOLIŠA I ZAŠTO JE TO VAŽNO</a:t>
            </a:r>
          </a:p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hr-HR" sz="4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PONAVLJANJE</a:t>
            </a:r>
            <a:endParaRPr lang="hr-H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1C408E7-D522-4A37-8CFF-CD437E956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94" y="763481"/>
            <a:ext cx="4148470" cy="2328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4857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321048" y="1111068"/>
            <a:ext cx="10570472" cy="144439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MALI MOZAK </a:t>
            </a:r>
            <a:r>
              <a:rPr lang="hr-H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ispod velikog mozga u zatiljnom dijelu lubanje</a:t>
            </a:r>
          </a:p>
          <a:p>
            <a:pPr algn="just"/>
            <a:r>
              <a:rPr lang="hr-H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izbrazdana površina</a:t>
            </a:r>
          </a:p>
          <a:p>
            <a:pPr algn="just"/>
            <a:r>
              <a:rPr lang="hr-HR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održava ravnotežu tijela, orijentaciju u prostoru i napetost mišića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B8683D9-D756-4124-BF57-CFD4C2CA4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229" y="2789068"/>
            <a:ext cx="1937700" cy="1516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xmlns="" id="{97BA85A3-843C-49AF-9B88-9DABD626A520}"/>
              </a:ext>
            </a:extLst>
          </p:cNvPr>
          <p:cNvCxnSpPr>
            <a:cxnSpLocks/>
          </p:cNvCxnSpPr>
          <p:nvPr/>
        </p:nvCxnSpPr>
        <p:spPr>
          <a:xfrm flipV="1">
            <a:off x="7186867" y="3359234"/>
            <a:ext cx="1253600" cy="4567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FF8C5DE6-83CE-4037-B809-263AB381A1C7}"/>
              </a:ext>
            </a:extLst>
          </p:cNvPr>
          <p:cNvSpPr txBox="1">
            <a:spLocks/>
          </p:cNvSpPr>
          <p:nvPr/>
        </p:nvSpPr>
        <p:spPr bwMode="gray">
          <a:xfrm>
            <a:off x="8527298" y="3091502"/>
            <a:ext cx="1937699" cy="4432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MALI MOZAK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8DB5F9D-70E7-4A4D-A72F-9997F8B4FF3F}"/>
              </a:ext>
            </a:extLst>
          </p:cNvPr>
          <p:cNvSpPr txBox="1"/>
          <p:nvPr/>
        </p:nvSpPr>
        <p:spPr>
          <a:xfrm>
            <a:off x="321048" y="169579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Opiši građu i ulogu MALOG MOZGA.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1AE00BBB-5BC1-40C7-BC50-9C0A5A985CEB}"/>
              </a:ext>
            </a:extLst>
          </p:cNvPr>
          <p:cNvSpPr txBox="1">
            <a:spLocks/>
          </p:cNvSpPr>
          <p:nvPr/>
        </p:nvSpPr>
        <p:spPr bwMode="gray">
          <a:xfrm>
            <a:off x="482397" y="4816063"/>
            <a:ext cx="11549904" cy="152429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MOŽDANO DEBLO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spaja mozak i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kralježničnu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moždinu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    - održava osnovne životne funkcije: disanje, rad srca, rad probavnih organa, krvotoka i sl.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    - križaju se snopovi živčanih vlakana (moždanih živaca) koji idu u suprotne polovice tijela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   - desna polovica mozga upravlja lijevom stranom tijela i lijeva desnom 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xmlns="" id="{4630B1D5-F90E-417F-B0C9-6BBD46DAA9E6}"/>
              </a:ext>
            </a:extLst>
          </p:cNvPr>
          <p:cNvCxnSpPr>
            <a:cxnSpLocks/>
          </p:cNvCxnSpPr>
          <p:nvPr/>
        </p:nvCxnSpPr>
        <p:spPr>
          <a:xfrm>
            <a:off x="6949440" y="3950924"/>
            <a:ext cx="1422400" cy="525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0A857E3D-7BAC-45D1-91D4-76CF169C72A3}"/>
              </a:ext>
            </a:extLst>
          </p:cNvPr>
          <p:cNvSpPr txBox="1">
            <a:spLocks/>
          </p:cNvSpPr>
          <p:nvPr/>
        </p:nvSpPr>
        <p:spPr bwMode="gray">
          <a:xfrm>
            <a:off x="8440467" y="3775377"/>
            <a:ext cx="2095650" cy="4768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MOŽDANO DEBLO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7A2AC25A-0A39-422D-AE8B-4D0F3CC647BE}"/>
              </a:ext>
            </a:extLst>
          </p:cNvPr>
          <p:cNvSpPr txBox="1"/>
          <p:nvPr/>
        </p:nvSpPr>
        <p:spPr>
          <a:xfrm>
            <a:off x="321048" y="3898316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Opiši građu i ulogu MOŽDANOG DEBLA.</a:t>
            </a:r>
          </a:p>
        </p:txBody>
      </p:sp>
    </p:spTree>
    <p:extLst>
      <p:ext uri="{BB962C8B-B14F-4D97-AF65-F5344CB8AC3E}">
        <p14:creationId xmlns:p14="http://schemas.microsoft.com/office/powerpoint/2010/main" xmlns="" val="163435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6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321048" y="1393878"/>
            <a:ext cx="11549904" cy="13112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ŽIVCI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snopovi živčanih vlakana koji izlaze iz tijela živčanih stanica moždanog debla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moždani živci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ako izlaze iz 	      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kralježnične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moždine - </a:t>
            </a:r>
            <a:r>
              <a:rPr lang="hr-HR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moždinski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živci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   - njima su pridodani gangliji (nakupine živčanih stanica izvan središnjeg živčanog sustava)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3ED5A78-3696-4F3D-B549-1490C4A3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641" y="2951050"/>
            <a:ext cx="1676399" cy="35372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C37ADF9-A78D-4287-B77D-C1A14A89A458}"/>
              </a:ext>
            </a:extLst>
          </p:cNvPr>
          <p:cNvSpPr txBox="1"/>
          <p:nvPr/>
        </p:nvSpPr>
        <p:spPr>
          <a:xfrm>
            <a:off x="351332" y="236117"/>
            <a:ext cx="375291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Pojasni razliku između MOŽDANIH i MOŽDINSKIH ŽIVACA.</a:t>
            </a:r>
          </a:p>
        </p:txBody>
      </p:sp>
    </p:spTree>
    <p:extLst>
      <p:ext uri="{BB962C8B-B14F-4D97-AF65-F5344CB8AC3E}">
        <p14:creationId xmlns:p14="http://schemas.microsoft.com/office/powerpoint/2010/main" xmlns="" val="324156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206392" y="4421080"/>
            <a:ext cx="11779215" cy="17666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KRALJEŽNIČNA MOŽDINA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zaštićena je kostima kralježnice i proteže se kroz otvore kralježaka od lubanje do 							  kraja kralježnice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   					      - iz nje izlaze parovi </a:t>
            </a:r>
            <a:r>
              <a:rPr lang="hr-HR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moždinskih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živaca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koji povezuju središnji živčani sustav s 								ostalim dijelovima tijela, a informacije putuju u oba smjera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     - upravlja refleksnim pokretima 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BA6CF69-A9B3-4D53-82CD-863EF9B2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56" y="1086481"/>
            <a:ext cx="3061548" cy="2908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xmlns="" id="{9D682BF7-36F5-4501-9A1B-400A7B943E4F}"/>
              </a:ext>
            </a:extLst>
          </p:cNvPr>
          <p:cNvCxnSpPr>
            <a:cxnSpLocks/>
          </p:cNvCxnSpPr>
          <p:nvPr/>
        </p:nvCxnSpPr>
        <p:spPr>
          <a:xfrm flipV="1">
            <a:off x="6627476" y="1026751"/>
            <a:ext cx="1228966" cy="899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F2F1B034-765C-4D4B-A3C6-48A4B8C893E5}"/>
              </a:ext>
            </a:extLst>
          </p:cNvPr>
          <p:cNvSpPr txBox="1">
            <a:spLocks/>
          </p:cNvSpPr>
          <p:nvPr/>
        </p:nvSpPr>
        <p:spPr bwMode="gray">
          <a:xfrm>
            <a:off x="7856442" y="174799"/>
            <a:ext cx="1450118" cy="7521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MOŽDINSKI ŽIVAC</a:t>
            </a: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xmlns="" id="{E420701B-1ACD-404D-85B8-CB8167CCA16E}"/>
              </a:ext>
            </a:extLst>
          </p:cNvPr>
          <p:cNvCxnSpPr>
            <a:cxnSpLocks/>
          </p:cNvCxnSpPr>
          <p:nvPr/>
        </p:nvCxnSpPr>
        <p:spPr>
          <a:xfrm flipV="1">
            <a:off x="6203071" y="2154192"/>
            <a:ext cx="1488049" cy="9961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A73A4971-EAF0-4F61-802B-B1C763096E0C}"/>
              </a:ext>
            </a:extLst>
          </p:cNvPr>
          <p:cNvSpPr txBox="1">
            <a:spLocks/>
          </p:cNvSpPr>
          <p:nvPr/>
        </p:nvSpPr>
        <p:spPr bwMode="gray">
          <a:xfrm>
            <a:off x="7856442" y="1668364"/>
            <a:ext cx="1307878" cy="44669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KRALJEŽAK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F4166BF6-CF6C-4DDB-AE93-6C35FBDB187D}"/>
              </a:ext>
            </a:extLst>
          </p:cNvPr>
          <p:cNvSpPr txBox="1">
            <a:spLocks/>
          </p:cNvSpPr>
          <p:nvPr/>
        </p:nvSpPr>
        <p:spPr bwMode="gray">
          <a:xfrm>
            <a:off x="4355879" y="106285"/>
            <a:ext cx="1632998" cy="7521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KRALJEŽNIČNA MOŽDINA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F4BA9829-7BA3-40C6-9A27-FFD9C181C0C0}"/>
              </a:ext>
            </a:extLst>
          </p:cNvPr>
          <p:cNvCxnSpPr>
            <a:cxnSpLocks/>
          </p:cNvCxnSpPr>
          <p:nvPr/>
        </p:nvCxnSpPr>
        <p:spPr>
          <a:xfrm flipH="1" flipV="1">
            <a:off x="5781040" y="690832"/>
            <a:ext cx="152890" cy="1055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41E7F3CF-4AFD-4A4C-9F40-D3D37E3ECC5B}"/>
              </a:ext>
            </a:extLst>
          </p:cNvPr>
          <p:cNvSpPr txBox="1"/>
          <p:nvPr/>
        </p:nvSpPr>
        <p:spPr>
          <a:xfrm>
            <a:off x="377828" y="2032884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Pojasni građu i ulogu </a:t>
            </a:r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KRALJEŽNIČNE MOŽDINE.</a:t>
            </a:r>
            <a:endParaRPr lang="hr-HR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80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206392" y="2895600"/>
            <a:ext cx="11779215" cy="15817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REFLEKS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brza, automatska radnja koja se zbiva bez naše volje i svijesti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- uloga: brzo reagiranje radi zaštite organizma u opasnim situacijama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- podražaj koji izaziva refleksnu reakciju obrađuje se na razini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kralježnične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moždine i odmah završava,		     	    istodobno se informacija šalje u mozak, ali se za reakciju ne čeka da dopre do svijesti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6E0B8E9-3036-4DAC-8754-BD15455B5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091" y="348302"/>
            <a:ext cx="3338642" cy="2202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4D1241C-BB69-4FD0-A810-9A34A59E77FB}"/>
              </a:ext>
            </a:extLst>
          </p:cNvPr>
          <p:cNvSpPr txBox="1"/>
          <p:nvPr/>
        </p:nvSpPr>
        <p:spPr>
          <a:xfrm>
            <a:off x="524248" y="543391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REFLEKS? Navedi neke refleksne radnje. 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BCCDAE3-119C-439C-A6C8-9937B5D81F59}"/>
              </a:ext>
            </a:extLst>
          </p:cNvPr>
          <p:cNvSpPr txBox="1">
            <a:spLocks/>
          </p:cNvSpPr>
          <p:nvPr/>
        </p:nvSpPr>
        <p:spPr bwMode="gray">
          <a:xfrm>
            <a:off x="1379356" y="4954483"/>
            <a:ext cx="9852009" cy="5847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Refleksi mogu biti UROĐENI (sisanje, gutanje, kašljanje) i STEČENI ili NAUČENI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93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126492" y="5010431"/>
            <a:ext cx="11779215" cy="11223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REFLEKSNI LUK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razlikujemo osjetilo živčano vlakno kojim primamo podražaj i pokretačko živčano vlakno koje 				    	   taj podražaj prenosi do mišića i izaziva pokret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- zbiva se putem </a:t>
            </a:r>
            <a:r>
              <a:rPr lang="hr-HR" sz="2000" b="1" spc="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kralježnične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moždine bez sudjelovanja mozga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A215505-1920-465F-B210-B7DF339E5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47" t="37843" r="17442" b="1288"/>
          <a:stretch/>
        </p:blipFill>
        <p:spPr>
          <a:xfrm>
            <a:off x="3062797" y="1126343"/>
            <a:ext cx="4838880" cy="2746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85FD733C-C439-4AFB-BB04-52D3111DD0DD}"/>
              </a:ext>
            </a:extLst>
          </p:cNvPr>
          <p:cNvSpPr/>
          <p:nvPr/>
        </p:nvSpPr>
        <p:spPr>
          <a:xfrm>
            <a:off x="6830960" y="2371636"/>
            <a:ext cx="1043538" cy="80008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1060C42D-901F-49E5-ABE8-5E87F52729E8}"/>
              </a:ext>
            </a:extLst>
          </p:cNvPr>
          <p:cNvSpPr txBox="1">
            <a:spLocks/>
          </p:cNvSpPr>
          <p:nvPr/>
        </p:nvSpPr>
        <p:spPr bwMode="gray">
          <a:xfrm>
            <a:off x="551152" y="1848891"/>
            <a:ext cx="1447792" cy="49330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PODRAŽAJ</a:t>
            </a:r>
            <a:endParaRPr lang="hr-HR" sz="16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F40075FC-86DE-4960-95A6-B6B9388EBE44}"/>
              </a:ext>
            </a:extLst>
          </p:cNvPr>
          <p:cNvSpPr txBox="1">
            <a:spLocks/>
          </p:cNvSpPr>
          <p:nvPr/>
        </p:nvSpPr>
        <p:spPr bwMode="gray">
          <a:xfrm>
            <a:off x="9011388" y="1570183"/>
            <a:ext cx="1636292" cy="75108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KRALJEŽNIČNA MOŽDINA</a:t>
            </a:r>
            <a:endParaRPr lang="hr-HR" sz="14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278A3098-E9BC-40DB-8539-FEF10D2109DF}"/>
              </a:ext>
            </a:extLst>
          </p:cNvPr>
          <p:cNvSpPr txBox="1">
            <a:spLocks/>
          </p:cNvSpPr>
          <p:nvPr/>
        </p:nvSpPr>
        <p:spPr bwMode="gray">
          <a:xfrm>
            <a:off x="8736734" y="481074"/>
            <a:ext cx="2049636" cy="69245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OSJETILNO živčano vlakno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538DAE68-311A-4F66-B6D4-417E4C5A7FBB}"/>
              </a:ext>
            </a:extLst>
          </p:cNvPr>
          <p:cNvSpPr txBox="1">
            <a:spLocks/>
          </p:cNvSpPr>
          <p:nvPr/>
        </p:nvSpPr>
        <p:spPr bwMode="gray">
          <a:xfrm>
            <a:off x="8780569" y="3018329"/>
            <a:ext cx="2049636" cy="69245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POKRETAČKO živčano vlakno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xmlns="" id="{14C754FA-3812-42F4-A0AB-FBB98B7C54B4}"/>
              </a:ext>
            </a:extLst>
          </p:cNvPr>
          <p:cNvCxnSpPr/>
          <p:nvPr/>
        </p:nvCxnSpPr>
        <p:spPr>
          <a:xfrm flipH="1" flipV="1">
            <a:off x="2183905" y="2123440"/>
            <a:ext cx="1585455" cy="7112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47C30F09-0AD2-438F-90F4-F068B6DA66DD}"/>
              </a:ext>
            </a:extLst>
          </p:cNvPr>
          <p:cNvCxnSpPr>
            <a:cxnSpLocks/>
          </p:cNvCxnSpPr>
          <p:nvPr/>
        </p:nvCxnSpPr>
        <p:spPr>
          <a:xfrm flipV="1">
            <a:off x="6830960" y="827303"/>
            <a:ext cx="1815200" cy="4283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xmlns="" id="{247E74A2-1F01-47CC-9674-F51F1D2BDEBB}"/>
              </a:ext>
            </a:extLst>
          </p:cNvPr>
          <p:cNvCxnSpPr>
            <a:cxnSpLocks/>
          </p:cNvCxnSpPr>
          <p:nvPr/>
        </p:nvCxnSpPr>
        <p:spPr>
          <a:xfrm>
            <a:off x="7352729" y="1848891"/>
            <a:ext cx="1473697" cy="3197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xmlns="" id="{DE8DC74C-0A3C-4D4F-AB82-02D9827EE521}"/>
              </a:ext>
            </a:extLst>
          </p:cNvPr>
          <p:cNvCxnSpPr>
            <a:cxnSpLocks/>
          </p:cNvCxnSpPr>
          <p:nvPr/>
        </p:nvCxnSpPr>
        <p:spPr>
          <a:xfrm>
            <a:off x="6808827" y="2265680"/>
            <a:ext cx="1837333" cy="90604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BB0A6F89-7953-4BE3-ADFA-5FE6541E25EF}"/>
              </a:ext>
            </a:extLst>
          </p:cNvPr>
          <p:cNvSpPr txBox="1"/>
          <p:nvPr/>
        </p:nvSpPr>
        <p:spPr>
          <a:xfrm>
            <a:off x="402328" y="347815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Pojasni pojam REFLEKSNI LUK.</a:t>
            </a:r>
          </a:p>
        </p:txBody>
      </p:sp>
    </p:spTree>
    <p:extLst>
      <p:ext uri="{BB962C8B-B14F-4D97-AF65-F5344CB8AC3E}">
        <p14:creationId xmlns:p14="http://schemas.microsoft.com/office/powerpoint/2010/main" xmlns="" val="139515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871917" y="2413337"/>
            <a:ext cx="10713143" cy="101566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r-H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Možemo kontrolirati: većinu naših pokreta, promišljanje, učenje, ponašanje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r-H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 možemo kontrolirati: rad unutarnjih organa i sl.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563AFCD9-4C38-4C06-81E6-A24B20187FD5}"/>
              </a:ext>
            </a:extLst>
          </p:cNvPr>
          <p:cNvSpPr txBox="1">
            <a:spLocks/>
          </p:cNvSpPr>
          <p:nvPr/>
        </p:nvSpPr>
        <p:spPr bwMode="gray">
          <a:xfrm>
            <a:off x="1590352" y="4081285"/>
            <a:ext cx="9852009" cy="8882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Dio živčanog sustava koji nije pod utjecajem naše volje nazivamo AUTONOMNI ili VEGETATIVNI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065966F-B66E-471E-A3D1-6EEFF639D418}"/>
              </a:ext>
            </a:extLst>
          </p:cNvPr>
          <p:cNvSpPr txBox="1"/>
          <p:nvPr/>
        </p:nvSpPr>
        <p:spPr>
          <a:xfrm>
            <a:off x="4219542" y="797897"/>
            <a:ext cx="375291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dio rada živčanog sustava možemo, a koji NE možemo kontrolirati svojom voljom?</a:t>
            </a:r>
          </a:p>
        </p:txBody>
      </p:sp>
    </p:spTree>
    <p:extLst>
      <p:ext uri="{BB962C8B-B14F-4D97-AF65-F5344CB8AC3E}">
        <p14:creationId xmlns:p14="http://schemas.microsoft.com/office/powerpoint/2010/main" xmlns="" val="232003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7040" y="5344160"/>
            <a:ext cx="2425873" cy="112338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Oko -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C1874BE-0437-4B3F-8B45-93A4BF6F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11" y="1944935"/>
            <a:ext cx="5038577" cy="33128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71785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xmlns="" id="{0645FAAC-302E-47A6-A3E5-E697E2D3C788}"/>
              </a:ext>
            </a:extLst>
          </p:cNvPr>
          <p:cNvSpPr txBox="1">
            <a:spLocks/>
          </p:cNvSpPr>
          <p:nvPr/>
        </p:nvSpPr>
        <p:spPr bwMode="gray">
          <a:xfrm>
            <a:off x="5369737" y="1281912"/>
            <a:ext cx="1203783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OBRVE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2EC82862-76D8-465F-9823-96C6211178DE}"/>
              </a:ext>
            </a:extLst>
          </p:cNvPr>
          <p:cNvSpPr txBox="1">
            <a:spLocks/>
          </p:cNvSpPr>
          <p:nvPr/>
        </p:nvSpPr>
        <p:spPr bwMode="gray">
          <a:xfrm>
            <a:off x="336464" y="383687"/>
            <a:ext cx="3158575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POMOĆNI DIJELOVI OKA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058B37A-511D-4CF5-9DBF-8ACC20233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6444" t="-305" r="12737" b="42428"/>
          <a:stretch/>
        </p:blipFill>
        <p:spPr>
          <a:xfrm>
            <a:off x="3354278" y="2708924"/>
            <a:ext cx="5483444" cy="2061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" name="Ravni poveznik sa strelicom 2">
            <a:extLst>
              <a:ext uri="{FF2B5EF4-FFF2-40B4-BE49-F238E27FC236}">
                <a16:creationId xmlns:a16="http://schemas.microsoft.com/office/drawing/2014/main" xmlns="" id="{D0113C6F-9919-44D6-83CB-BEFF4A412C1E}"/>
              </a:ext>
            </a:extLst>
          </p:cNvPr>
          <p:cNvCxnSpPr/>
          <p:nvPr/>
        </p:nvCxnSpPr>
        <p:spPr>
          <a:xfrm flipV="1">
            <a:off x="4917440" y="1917676"/>
            <a:ext cx="822960" cy="11988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50937290-54DE-4482-A4A1-9070A07FCD6A}"/>
              </a:ext>
            </a:extLst>
          </p:cNvPr>
          <p:cNvCxnSpPr>
            <a:cxnSpLocks/>
          </p:cNvCxnSpPr>
          <p:nvPr/>
        </p:nvCxnSpPr>
        <p:spPr>
          <a:xfrm flipH="1" flipV="1">
            <a:off x="6217920" y="1899920"/>
            <a:ext cx="704642" cy="11582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B7FB6A85-0C7E-4E4B-B9A0-298174EDCABE}"/>
              </a:ext>
            </a:extLst>
          </p:cNvPr>
          <p:cNvSpPr txBox="1">
            <a:spLocks/>
          </p:cNvSpPr>
          <p:nvPr/>
        </p:nvSpPr>
        <p:spPr bwMode="gray">
          <a:xfrm>
            <a:off x="1027911" y="3205246"/>
            <a:ext cx="1587115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TREPAVICE</a:t>
            </a:r>
          </a:p>
        </p:txBody>
      </p: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xmlns="" id="{5B4CA70B-2D28-4545-837B-4EB8158A91EC}"/>
              </a:ext>
            </a:extLst>
          </p:cNvPr>
          <p:cNvCxnSpPr>
            <a:cxnSpLocks/>
          </p:cNvCxnSpPr>
          <p:nvPr/>
        </p:nvCxnSpPr>
        <p:spPr>
          <a:xfrm flipH="1" flipV="1">
            <a:off x="2705100" y="3469640"/>
            <a:ext cx="1480820" cy="310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FCA70BFD-1745-4510-8800-055084585BCC}"/>
              </a:ext>
            </a:extLst>
          </p:cNvPr>
          <p:cNvCxnSpPr>
            <a:cxnSpLocks/>
          </p:cNvCxnSpPr>
          <p:nvPr/>
        </p:nvCxnSpPr>
        <p:spPr>
          <a:xfrm flipV="1">
            <a:off x="7501631" y="2150074"/>
            <a:ext cx="545089" cy="13055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slov 1">
            <a:extLst>
              <a:ext uri="{FF2B5EF4-FFF2-40B4-BE49-F238E27FC236}">
                <a16:creationId xmlns:a16="http://schemas.microsoft.com/office/drawing/2014/main" xmlns="" id="{AAC21218-6937-4E87-8267-71BF24F01D37}"/>
              </a:ext>
            </a:extLst>
          </p:cNvPr>
          <p:cNvSpPr txBox="1">
            <a:spLocks/>
          </p:cNvSpPr>
          <p:nvPr/>
        </p:nvSpPr>
        <p:spPr bwMode="gray">
          <a:xfrm>
            <a:off x="7409389" y="1137920"/>
            <a:ext cx="1277412" cy="8793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GORNJI KAPAK</a:t>
            </a:r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xmlns="" id="{9B2BB69C-FC7A-40BD-A2D8-2679A9940554}"/>
              </a:ext>
            </a:extLst>
          </p:cNvPr>
          <p:cNvSpPr txBox="1">
            <a:spLocks/>
          </p:cNvSpPr>
          <p:nvPr/>
        </p:nvSpPr>
        <p:spPr bwMode="gray">
          <a:xfrm>
            <a:off x="6061710" y="5229181"/>
            <a:ext cx="1277412" cy="8793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DONJI KAPAK</a:t>
            </a:r>
          </a:p>
        </p:txBody>
      </p: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09A5F32A-9243-498A-AAAD-8B62B4474C87}"/>
              </a:ext>
            </a:extLst>
          </p:cNvPr>
          <p:cNvCxnSpPr>
            <a:cxnSpLocks/>
          </p:cNvCxnSpPr>
          <p:nvPr/>
        </p:nvCxnSpPr>
        <p:spPr>
          <a:xfrm flipH="1">
            <a:off x="6936001" y="4177042"/>
            <a:ext cx="399519" cy="894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5EAC198F-F26E-4188-85CC-31B0C14BEB27}"/>
              </a:ext>
            </a:extLst>
          </p:cNvPr>
          <p:cNvSpPr txBox="1"/>
          <p:nvPr/>
        </p:nvSpPr>
        <p:spPr>
          <a:xfrm>
            <a:off x="8280586" y="5668835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pomoćne dijelove oka.</a:t>
            </a:r>
          </a:p>
        </p:txBody>
      </p:sp>
    </p:spTree>
    <p:extLst>
      <p:ext uri="{BB962C8B-B14F-4D97-AF65-F5344CB8AC3E}">
        <p14:creationId xmlns:p14="http://schemas.microsoft.com/office/powerpoint/2010/main" xmlns="" val="95105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23" grpId="0" animBg="1"/>
      <p:bldP spid="2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5EDF22A-F31C-4C86-B5FA-2480EF52E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703" y="1474717"/>
            <a:ext cx="3984593" cy="403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B80A0548-E08B-49D3-9E61-85EF873ADD73}"/>
              </a:ext>
            </a:extLst>
          </p:cNvPr>
          <p:cNvSpPr txBox="1">
            <a:spLocks/>
          </p:cNvSpPr>
          <p:nvPr/>
        </p:nvSpPr>
        <p:spPr bwMode="gray">
          <a:xfrm>
            <a:off x="1808481" y="3062088"/>
            <a:ext cx="1370805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ZJENICA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CDBB39DF-C86C-44C3-9CD8-EC2364792C5A}"/>
              </a:ext>
            </a:extLst>
          </p:cNvPr>
          <p:cNvSpPr txBox="1">
            <a:spLocks/>
          </p:cNvSpPr>
          <p:nvPr/>
        </p:nvSpPr>
        <p:spPr bwMode="gray">
          <a:xfrm>
            <a:off x="336465" y="282087"/>
            <a:ext cx="2914736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GLAVNI DIJELOVI OKA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D366CA6B-7E32-4C85-8BFA-BFF56D63FE9D}"/>
              </a:ext>
            </a:extLst>
          </p:cNvPr>
          <p:cNvCxnSpPr>
            <a:cxnSpLocks/>
          </p:cNvCxnSpPr>
          <p:nvPr/>
        </p:nvCxnSpPr>
        <p:spPr>
          <a:xfrm flipH="1">
            <a:off x="3495041" y="3760164"/>
            <a:ext cx="2499241" cy="11979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B3E4BAA8-41C3-43AA-87E4-5CA805AEA1A9}"/>
              </a:ext>
            </a:extLst>
          </p:cNvPr>
          <p:cNvCxnSpPr>
            <a:cxnSpLocks/>
          </p:cNvCxnSpPr>
          <p:nvPr/>
        </p:nvCxnSpPr>
        <p:spPr>
          <a:xfrm flipH="1" flipV="1">
            <a:off x="3403601" y="2692400"/>
            <a:ext cx="1385704" cy="1691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xmlns="" id="{9CC8AAB9-5ED2-47D0-98A6-E8296204C0EF}"/>
              </a:ext>
            </a:extLst>
          </p:cNvPr>
          <p:cNvCxnSpPr>
            <a:cxnSpLocks/>
          </p:cNvCxnSpPr>
          <p:nvPr/>
        </p:nvCxnSpPr>
        <p:spPr>
          <a:xfrm flipH="1">
            <a:off x="3305391" y="3306111"/>
            <a:ext cx="1415197" cy="2128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xmlns="" id="{39D7E2BC-C2EB-4651-B0F0-E8386C88159F}"/>
              </a:ext>
            </a:extLst>
          </p:cNvPr>
          <p:cNvCxnSpPr>
            <a:cxnSpLocks/>
          </p:cNvCxnSpPr>
          <p:nvPr/>
        </p:nvCxnSpPr>
        <p:spPr>
          <a:xfrm>
            <a:off x="6014602" y="4774339"/>
            <a:ext cx="1198998" cy="9355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0132D289-06ED-4A8E-9C9D-2E68907C511D}"/>
              </a:ext>
            </a:extLst>
          </p:cNvPr>
          <p:cNvCxnSpPr>
            <a:cxnSpLocks/>
          </p:cNvCxnSpPr>
          <p:nvPr/>
        </p:nvCxnSpPr>
        <p:spPr>
          <a:xfrm flipH="1" flipV="1">
            <a:off x="3495041" y="1869440"/>
            <a:ext cx="1196424" cy="8229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2369FC3B-FC6B-47F1-AF74-B5EE550B03C7}"/>
              </a:ext>
            </a:extLst>
          </p:cNvPr>
          <p:cNvCxnSpPr>
            <a:cxnSpLocks/>
          </p:cNvCxnSpPr>
          <p:nvPr/>
        </p:nvCxnSpPr>
        <p:spPr>
          <a:xfrm flipH="1">
            <a:off x="3495040" y="3317404"/>
            <a:ext cx="1645627" cy="7973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slov 1">
            <a:extLst>
              <a:ext uri="{FF2B5EF4-FFF2-40B4-BE49-F238E27FC236}">
                <a16:creationId xmlns:a16="http://schemas.microsoft.com/office/drawing/2014/main" xmlns="" id="{A1BE6EDC-A077-4ECB-A8ED-1D1EEB59343E}"/>
              </a:ext>
            </a:extLst>
          </p:cNvPr>
          <p:cNvSpPr txBox="1">
            <a:spLocks/>
          </p:cNvSpPr>
          <p:nvPr/>
        </p:nvSpPr>
        <p:spPr bwMode="gray">
          <a:xfrm>
            <a:off x="1808481" y="2322632"/>
            <a:ext cx="1496910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ŠARENICA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xmlns="" id="{B0AC857F-CC9D-4A83-8564-B5E6E4C38872}"/>
              </a:ext>
            </a:extLst>
          </p:cNvPr>
          <p:cNvSpPr txBox="1">
            <a:spLocks/>
          </p:cNvSpPr>
          <p:nvPr/>
        </p:nvSpPr>
        <p:spPr bwMode="gray">
          <a:xfrm>
            <a:off x="2047418" y="1350755"/>
            <a:ext cx="1356183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ROŽNICA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xmlns="" id="{29680BC0-3203-4FA5-809F-58F59EA1E58E}"/>
              </a:ext>
            </a:extLst>
          </p:cNvPr>
          <p:cNvSpPr txBox="1">
            <a:spLocks/>
          </p:cNvSpPr>
          <p:nvPr/>
        </p:nvSpPr>
        <p:spPr bwMode="gray">
          <a:xfrm>
            <a:off x="2394371" y="3848393"/>
            <a:ext cx="934810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LEĆA</a:t>
            </a:r>
          </a:p>
        </p:txBody>
      </p:sp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BEBA0B2D-C4B6-4B1B-8D45-5D9803513867}"/>
              </a:ext>
            </a:extLst>
          </p:cNvPr>
          <p:cNvSpPr txBox="1">
            <a:spLocks/>
          </p:cNvSpPr>
          <p:nvPr/>
        </p:nvSpPr>
        <p:spPr bwMode="gray">
          <a:xfrm>
            <a:off x="7319659" y="5636807"/>
            <a:ext cx="2938606" cy="9721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BJELOOČNICA (vanjska ovojnica oka)</a:t>
            </a:r>
          </a:p>
        </p:txBody>
      </p:sp>
      <p:sp>
        <p:nvSpPr>
          <p:cNvPr id="37" name="Naslov 1">
            <a:extLst>
              <a:ext uri="{FF2B5EF4-FFF2-40B4-BE49-F238E27FC236}">
                <a16:creationId xmlns:a16="http://schemas.microsoft.com/office/drawing/2014/main" xmlns="" id="{5741078C-1AC6-4093-AE92-9067B39CBDDF}"/>
              </a:ext>
            </a:extLst>
          </p:cNvPr>
          <p:cNvSpPr txBox="1">
            <a:spLocks/>
          </p:cNvSpPr>
          <p:nvPr/>
        </p:nvSpPr>
        <p:spPr bwMode="gray">
          <a:xfrm>
            <a:off x="1645064" y="4775257"/>
            <a:ext cx="1767047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STAKLOVINA</a:t>
            </a:r>
          </a:p>
        </p:txBody>
      </p:sp>
      <p:sp>
        <p:nvSpPr>
          <p:cNvPr id="39" name="Naslov 1">
            <a:extLst>
              <a:ext uri="{FF2B5EF4-FFF2-40B4-BE49-F238E27FC236}">
                <a16:creationId xmlns:a16="http://schemas.microsoft.com/office/drawing/2014/main" xmlns="" id="{56E8FCF4-641F-423E-B57C-B374C6398F88}"/>
              </a:ext>
            </a:extLst>
          </p:cNvPr>
          <p:cNvSpPr txBox="1">
            <a:spLocks/>
          </p:cNvSpPr>
          <p:nvPr/>
        </p:nvSpPr>
        <p:spPr bwMode="gray">
          <a:xfrm>
            <a:off x="9185433" y="4164898"/>
            <a:ext cx="1746727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VIDNI ŽIVAC</a:t>
            </a:r>
          </a:p>
        </p:txBody>
      </p:sp>
      <p:cxnSp>
        <p:nvCxnSpPr>
          <p:cNvPr id="40" name="Ravni poveznik sa strelicom 39">
            <a:extLst>
              <a:ext uri="{FF2B5EF4-FFF2-40B4-BE49-F238E27FC236}">
                <a16:creationId xmlns:a16="http://schemas.microsoft.com/office/drawing/2014/main" xmlns="" id="{070F1E4B-829A-4B27-85D8-0229F0CAB5A0}"/>
              </a:ext>
            </a:extLst>
          </p:cNvPr>
          <p:cNvCxnSpPr>
            <a:cxnSpLocks/>
          </p:cNvCxnSpPr>
          <p:nvPr/>
        </p:nvCxnSpPr>
        <p:spPr>
          <a:xfrm>
            <a:off x="7543974" y="4106388"/>
            <a:ext cx="1468739" cy="2707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ni poveznik sa strelicom 45">
            <a:extLst>
              <a:ext uri="{FF2B5EF4-FFF2-40B4-BE49-F238E27FC236}">
                <a16:creationId xmlns:a16="http://schemas.microsoft.com/office/drawing/2014/main" xmlns="" id="{0D0A4A09-CC4B-475F-81B9-966B292AED50}"/>
              </a:ext>
            </a:extLst>
          </p:cNvPr>
          <p:cNvCxnSpPr>
            <a:cxnSpLocks/>
          </p:cNvCxnSpPr>
          <p:nvPr/>
        </p:nvCxnSpPr>
        <p:spPr>
          <a:xfrm flipV="1">
            <a:off x="6760499" y="1990179"/>
            <a:ext cx="1570701" cy="80037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Naslov 1">
            <a:extLst>
              <a:ext uri="{FF2B5EF4-FFF2-40B4-BE49-F238E27FC236}">
                <a16:creationId xmlns:a16="http://schemas.microsoft.com/office/drawing/2014/main" xmlns="" id="{77C037CF-7B17-491A-8D8F-5193C21C2248}"/>
              </a:ext>
            </a:extLst>
          </p:cNvPr>
          <p:cNvSpPr txBox="1">
            <a:spLocks/>
          </p:cNvSpPr>
          <p:nvPr/>
        </p:nvSpPr>
        <p:spPr bwMode="gray">
          <a:xfrm>
            <a:off x="8467727" y="1418172"/>
            <a:ext cx="3182137" cy="9721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ŽILNICA</a:t>
            </a:r>
          </a:p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(središnja ovojnica oka)</a:t>
            </a:r>
          </a:p>
        </p:txBody>
      </p:sp>
      <p:sp>
        <p:nvSpPr>
          <p:cNvPr id="53" name="Naslov 1">
            <a:extLst>
              <a:ext uri="{FF2B5EF4-FFF2-40B4-BE49-F238E27FC236}">
                <a16:creationId xmlns:a16="http://schemas.microsoft.com/office/drawing/2014/main" xmlns="" id="{C3A148D4-BA94-4D81-92A6-F142BAF96C8B}"/>
              </a:ext>
            </a:extLst>
          </p:cNvPr>
          <p:cNvSpPr txBox="1">
            <a:spLocks/>
          </p:cNvSpPr>
          <p:nvPr/>
        </p:nvSpPr>
        <p:spPr bwMode="gray">
          <a:xfrm>
            <a:off x="8467726" y="2588383"/>
            <a:ext cx="3348354" cy="9721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MREŽNICA</a:t>
            </a:r>
          </a:p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(unutarnja ovojnica oka)</a:t>
            </a:r>
          </a:p>
        </p:txBody>
      </p:sp>
      <p:cxnSp>
        <p:nvCxnSpPr>
          <p:cNvPr id="54" name="Ravni poveznik sa strelicom 53">
            <a:extLst>
              <a:ext uri="{FF2B5EF4-FFF2-40B4-BE49-F238E27FC236}">
                <a16:creationId xmlns:a16="http://schemas.microsoft.com/office/drawing/2014/main" xmlns="" id="{B712B0F9-5617-479B-A6F9-CAD1EB9D33B4}"/>
              </a:ext>
            </a:extLst>
          </p:cNvPr>
          <p:cNvCxnSpPr>
            <a:cxnSpLocks/>
          </p:cNvCxnSpPr>
          <p:nvPr/>
        </p:nvCxnSpPr>
        <p:spPr>
          <a:xfrm flipV="1">
            <a:off x="6858339" y="3027963"/>
            <a:ext cx="1472861" cy="1424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vni poveznik sa strelicom 55">
            <a:extLst>
              <a:ext uri="{FF2B5EF4-FFF2-40B4-BE49-F238E27FC236}">
                <a16:creationId xmlns:a16="http://schemas.microsoft.com/office/drawing/2014/main" xmlns="" id="{E201C7CE-889C-4353-905C-9B5474C2E076}"/>
              </a:ext>
            </a:extLst>
          </p:cNvPr>
          <p:cNvCxnSpPr>
            <a:cxnSpLocks/>
          </p:cNvCxnSpPr>
          <p:nvPr/>
        </p:nvCxnSpPr>
        <p:spPr>
          <a:xfrm flipH="1">
            <a:off x="4719162" y="5084414"/>
            <a:ext cx="1267718" cy="7482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kstniOkvir 60">
            <a:extLst>
              <a:ext uri="{FF2B5EF4-FFF2-40B4-BE49-F238E27FC236}">
                <a16:creationId xmlns:a16="http://schemas.microsoft.com/office/drawing/2014/main" xmlns="" id="{10005CD3-3BA1-4A09-8F27-30BFE16D6DD9}"/>
              </a:ext>
            </a:extLst>
          </p:cNvPr>
          <p:cNvSpPr txBox="1"/>
          <p:nvPr/>
        </p:nvSpPr>
        <p:spPr>
          <a:xfrm>
            <a:off x="3628941" y="5962745"/>
            <a:ext cx="212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mišići pokretači oka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FFFAC4DA-85DD-4222-B50F-5F45D904337B}"/>
              </a:ext>
            </a:extLst>
          </p:cNvPr>
          <p:cNvSpPr txBox="1"/>
          <p:nvPr/>
        </p:nvSpPr>
        <p:spPr>
          <a:xfrm>
            <a:off x="5966560" y="398121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glavne dijelove oka.</a:t>
            </a:r>
          </a:p>
        </p:txBody>
      </p:sp>
    </p:spTree>
    <p:extLst>
      <p:ext uri="{BB962C8B-B14F-4D97-AF65-F5344CB8AC3E}">
        <p14:creationId xmlns:p14="http://schemas.microsoft.com/office/powerpoint/2010/main" xmlns="" val="19137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  <p:bldP spid="26" grpId="0" animBg="1"/>
      <p:bldP spid="31" grpId="0" animBg="1"/>
      <p:bldP spid="32" grpId="0" animBg="1"/>
      <p:bldP spid="37" grpId="0" animBg="1"/>
      <p:bldP spid="39" grpId="0" animBg="1"/>
      <p:bldP spid="51" grpId="0" animBg="1"/>
      <p:bldP spid="53" grpId="0" animBg="1"/>
      <p:bldP spid="61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A13C7D2-169F-4957-94BA-303F494C73DD}"/>
              </a:ext>
            </a:extLst>
          </p:cNvPr>
          <p:cNvSpPr txBox="1">
            <a:spLocks/>
          </p:cNvSpPr>
          <p:nvPr/>
        </p:nvSpPr>
        <p:spPr bwMode="gray">
          <a:xfrm>
            <a:off x="4754924" y="122202"/>
            <a:ext cx="5738490" cy="16989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LEĆI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se lome zrake svjetlosti pa je slika koja pada na osjetilne stanice za vid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OBRNUTA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Svako naše oko stvara svoju sliku koja tek u mozgu postaje jedinstvena, jasna i pravilno okrenuta.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90B61D41-3D8B-4432-AB4F-397F29184BDB}"/>
              </a:ext>
            </a:extLst>
          </p:cNvPr>
          <p:cNvSpPr txBox="1">
            <a:spLocks/>
          </p:cNvSpPr>
          <p:nvPr/>
        </p:nvSpPr>
        <p:spPr bwMode="gray">
          <a:xfrm>
            <a:off x="382680" y="2015983"/>
            <a:ext cx="9436023" cy="150557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u="sng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Prolazak zraka svjetlosti kroz oko: </a:t>
            </a:r>
          </a:p>
          <a:p>
            <a:endParaRPr lang="hr-HR" sz="2000" b="1" u="sng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ROŽNICA 		LEĆA 	      STAKLOVINA		OSJETILNE STANICE (na mrežnici) ŽIVČANI IMPULS 		   OSJETILNI VIDNI ŽIVAC  	        KORA VELIKOG MOZGA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xmlns="" id="{39FFFC6B-63EE-4A89-BC10-CB1E5A8209DF}"/>
              </a:ext>
            </a:extLst>
          </p:cNvPr>
          <p:cNvSpPr/>
          <p:nvPr/>
        </p:nvSpPr>
        <p:spPr>
          <a:xfrm>
            <a:off x="5050768" y="2837509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BDEFA0B4-1920-4D05-885B-4A90510D5AFD}"/>
              </a:ext>
            </a:extLst>
          </p:cNvPr>
          <p:cNvSpPr/>
          <p:nvPr/>
        </p:nvSpPr>
        <p:spPr>
          <a:xfrm>
            <a:off x="3064276" y="2826198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DFFE58CE-A864-498B-B91D-2E373801C5B3}"/>
              </a:ext>
            </a:extLst>
          </p:cNvPr>
          <p:cNvSpPr/>
          <p:nvPr/>
        </p:nvSpPr>
        <p:spPr>
          <a:xfrm flipV="1">
            <a:off x="1712481" y="2863926"/>
            <a:ext cx="479394" cy="14239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B1A8623E-A708-4AF6-B79B-2AB34086A216}"/>
              </a:ext>
            </a:extLst>
          </p:cNvPr>
          <p:cNvSpPr/>
          <p:nvPr/>
        </p:nvSpPr>
        <p:spPr>
          <a:xfrm>
            <a:off x="9166542" y="2860430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xmlns="" id="{511CC661-E7A8-4132-95EF-083DFC78C393}"/>
              </a:ext>
            </a:extLst>
          </p:cNvPr>
          <p:cNvSpPr/>
          <p:nvPr/>
        </p:nvSpPr>
        <p:spPr>
          <a:xfrm>
            <a:off x="2461577" y="3160910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xmlns="" id="{06C6C466-0C86-418A-BCB7-BB3CC4971AA6}"/>
              </a:ext>
            </a:extLst>
          </p:cNvPr>
          <p:cNvSpPr/>
          <p:nvPr/>
        </p:nvSpPr>
        <p:spPr>
          <a:xfrm>
            <a:off x="5499261" y="3158302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D9C22B53-DC1A-489D-9A8B-FAB4EF5CF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" r="7555"/>
          <a:stretch/>
        </p:blipFill>
        <p:spPr>
          <a:xfrm>
            <a:off x="966443" y="4011469"/>
            <a:ext cx="2450863" cy="17258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8969F743-7075-4C07-9F26-6733BCFB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32" b="-2832"/>
          <a:stretch/>
        </p:blipFill>
        <p:spPr>
          <a:xfrm flipH="1">
            <a:off x="4370166" y="4011469"/>
            <a:ext cx="2085871" cy="25006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078D01CB-F94B-4B1A-8FA1-970246337266}"/>
              </a:ext>
            </a:extLst>
          </p:cNvPr>
          <p:cNvCxnSpPr>
            <a:cxnSpLocks/>
          </p:cNvCxnSpPr>
          <p:nvPr/>
        </p:nvCxnSpPr>
        <p:spPr>
          <a:xfrm flipV="1">
            <a:off x="6124803" y="4208016"/>
            <a:ext cx="959578" cy="391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39862A95-2A3C-4856-A1B5-83EA697D5112}"/>
              </a:ext>
            </a:extLst>
          </p:cNvPr>
          <p:cNvSpPr txBox="1">
            <a:spLocks/>
          </p:cNvSpPr>
          <p:nvPr/>
        </p:nvSpPr>
        <p:spPr bwMode="gray">
          <a:xfrm>
            <a:off x="7197425" y="3958201"/>
            <a:ext cx="1746727" cy="4009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SREDIŠTE ZA VID</a:t>
            </a:r>
          </a:p>
        </p:txBody>
      </p: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78AE836D-DA07-4F92-840A-8C293F8A19C7}"/>
              </a:ext>
            </a:extLst>
          </p:cNvPr>
          <p:cNvCxnSpPr>
            <a:cxnSpLocks/>
          </p:cNvCxnSpPr>
          <p:nvPr/>
        </p:nvCxnSpPr>
        <p:spPr>
          <a:xfrm>
            <a:off x="5070395" y="4897910"/>
            <a:ext cx="2000747" cy="3876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46E45305-E043-425C-8729-9B13BD82AAB1}"/>
              </a:ext>
            </a:extLst>
          </p:cNvPr>
          <p:cNvCxnSpPr>
            <a:cxnSpLocks/>
          </p:cNvCxnSpPr>
          <p:nvPr/>
        </p:nvCxnSpPr>
        <p:spPr>
          <a:xfrm>
            <a:off x="5552981" y="4750297"/>
            <a:ext cx="15181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Naslov 1">
            <a:extLst>
              <a:ext uri="{FF2B5EF4-FFF2-40B4-BE49-F238E27FC236}">
                <a16:creationId xmlns:a16="http://schemas.microsoft.com/office/drawing/2014/main" xmlns="" id="{C1145B6F-25D1-4CC4-BE37-5C291B828766}"/>
              </a:ext>
            </a:extLst>
          </p:cNvPr>
          <p:cNvSpPr txBox="1">
            <a:spLocks/>
          </p:cNvSpPr>
          <p:nvPr/>
        </p:nvSpPr>
        <p:spPr bwMode="gray">
          <a:xfrm>
            <a:off x="7197424" y="4565881"/>
            <a:ext cx="1518161" cy="4009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VIDNI ŽIVAC</a:t>
            </a:r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xmlns="" id="{3B6FF91F-76C9-4F73-B100-AD6281C8EEE6}"/>
              </a:ext>
            </a:extLst>
          </p:cNvPr>
          <p:cNvSpPr txBox="1">
            <a:spLocks/>
          </p:cNvSpPr>
          <p:nvPr/>
        </p:nvSpPr>
        <p:spPr bwMode="gray">
          <a:xfrm>
            <a:off x="7205170" y="5173561"/>
            <a:ext cx="837999" cy="4009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OKO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60BED798-55DE-473B-8F8E-34554DE51B59}"/>
              </a:ext>
            </a:extLst>
          </p:cNvPr>
          <p:cNvSpPr txBox="1"/>
          <p:nvPr/>
        </p:nvSpPr>
        <p:spPr>
          <a:xfrm>
            <a:off x="8263828" y="5574543"/>
            <a:ext cx="375291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redom dijelove oka kroz koje prolazi zraka svjetlosti prilikom ulaska u oko.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A1850980-FEED-4521-94E8-64F8309BD7A1}"/>
              </a:ext>
            </a:extLst>
          </p:cNvPr>
          <p:cNvSpPr txBox="1"/>
          <p:nvPr/>
        </p:nvSpPr>
        <p:spPr>
          <a:xfrm>
            <a:off x="810119" y="359251"/>
            <a:ext cx="375291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Gdje se lome zrake svjetlosti i kakva je slika koja pada na osjetilne stanice za vid?</a:t>
            </a:r>
          </a:p>
        </p:txBody>
      </p:sp>
    </p:spTree>
    <p:extLst>
      <p:ext uri="{BB962C8B-B14F-4D97-AF65-F5344CB8AC3E}">
        <p14:creationId xmlns:p14="http://schemas.microsoft.com/office/powerpoint/2010/main" xmlns="" val="331999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3" grpId="0" animBg="1"/>
      <p:bldP spid="24" grpId="0" animBg="1"/>
      <p:bldP spid="2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80B17AA-A5D4-4566-AD3E-E67A47B12BF7}"/>
              </a:ext>
            </a:extLst>
          </p:cNvPr>
          <p:cNvSpPr txBox="1">
            <a:spLocks/>
          </p:cNvSpPr>
          <p:nvPr/>
        </p:nvSpPr>
        <p:spPr bwMode="gray">
          <a:xfrm>
            <a:off x="337473" y="1469789"/>
            <a:ext cx="10748520" cy="161629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PODRAŽLJIVOST i PROVODLJIVOST 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- važna su obilježja živog svijeta kojima prepoznajemo promjene u okolišu i na njih reagiramo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- omogućuju nam primanje informacija iz okoliša i njihovo prenošenje kako bi reagirali na 		  određen način odnosno PREŽIVJELI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72150E8-7C49-4CB1-B8C2-9FE39299A9A8}"/>
              </a:ext>
            </a:extLst>
          </p:cNvPr>
          <p:cNvSpPr txBox="1"/>
          <p:nvPr/>
        </p:nvSpPr>
        <p:spPr>
          <a:xfrm>
            <a:off x="518411" y="5353235"/>
            <a:ext cx="292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njušenje u potrazi za hranom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6CF7FAD-18DF-4160-91B2-F0B56D39577C}"/>
              </a:ext>
            </a:extLst>
          </p:cNvPr>
          <p:cNvSpPr txBox="1"/>
          <p:nvPr/>
        </p:nvSpPr>
        <p:spPr>
          <a:xfrm>
            <a:off x="5330348" y="5324837"/>
            <a:ext cx="224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bijeg od grabežljivaca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C0EECB39-441F-4429-A5B7-D646A5B26D5A}"/>
              </a:ext>
            </a:extLst>
          </p:cNvPr>
          <p:cNvSpPr txBox="1"/>
          <p:nvPr/>
        </p:nvSpPr>
        <p:spPr>
          <a:xfrm>
            <a:off x="8800749" y="5762765"/>
            <a:ext cx="327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okretanje biljke prema svjetlosti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2C1B85D-E8B5-4419-B23C-D73072CCB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-1" t="39201" r="13257" b="-1"/>
          <a:stretch/>
        </p:blipFill>
        <p:spPr>
          <a:xfrm>
            <a:off x="9224598" y="3317421"/>
            <a:ext cx="2176754" cy="2288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68396E3-F539-42EB-A904-4D4E808A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7" t="14355" r="9331"/>
          <a:stretch/>
        </p:blipFill>
        <p:spPr>
          <a:xfrm>
            <a:off x="4224119" y="3429000"/>
            <a:ext cx="3945688" cy="1767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948397A-7BE5-4CFE-A8CE-BEA6A0A4A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08" b="3667"/>
          <a:stretch/>
        </p:blipFill>
        <p:spPr>
          <a:xfrm>
            <a:off x="657495" y="3328233"/>
            <a:ext cx="2511834" cy="1805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8B92663C-4835-4AFC-9C31-32DB9AF1B4B9}"/>
              </a:ext>
            </a:extLst>
          </p:cNvPr>
          <p:cNvSpPr txBox="1"/>
          <p:nvPr/>
        </p:nvSpPr>
        <p:spPr>
          <a:xfrm>
            <a:off x="313057" y="275744"/>
            <a:ext cx="4392108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važna obilježja živog svijeta nam omogućuju primanje informacija iz okoliša i njihovo prenošenje?</a:t>
            </a:r>
          </a:p>
        </p:txBody>
      </p:sp>
    </p:spTree>
    <p:extLst>
      <p:ext uri="{BB962C8B-B14F-4D97-AF65-F5344CB8AC3E}">
        <p14:creationId xmlns:p14="http://schemas.microsoft.com/office/powerpoint/2010/main" xmlns="" val="194647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C024CC20-DE64-4156-A2BE-698E1C3B535D}"/>
              </a:ext>
            </a:extLst>
          </p:cNvPr>
          <p:cNvSpPr txBox="1">
            <a:spLocks/>
          </p:cNvSpPr>
          <p:nvPr/>
        </p:nvSpPr>
        <p:spPr bwMode="gray">
          <a:xfrm>
            <a:off x="4409247" y="3648927"/>
            <a:ext cx="2044823" cy="6378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Zjenica pri MALOJ količini svjetlosti</a:t>
            </a: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xmlns="" id="{DA929FF4-36B8-418B-AB84-92F0EE800C96}"/>
              </a:ext>
            </a:extLst>
          </p:cNvPr>
          <p:cNvCxnSpPr>
            <a:cxnSpLocks/>
          </p:cNvCxnSpPr>
          <p:nvPr/>
        </p:nvCxnSpPr>
        <p:spPr>
          <a:xfrm>
            <a:off x="3479435" y="2442378"/>
            <a:ext cx="76496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FA20B6C5-9297-48C2-B7D2-2AF6C9FC007D}"/>
              </a:ext>
            </a:extLst>
          </p:cNvPr>
          <p:cNvCxnSpPr>
            <a:cxnSpLocks/>
          </p:cNvCxnSpPr>
          <p:nvPr/>
        </p:nvCxnSpPr>
        <p:spPr>
          <a:xfrm>
            <a:off x="3418475" y="3949941"/>
            <a:ext cx="76496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5D6BB3A3-29FA-474F-9166-ACAEBD37EBC9}"/>
              </a:ext>
            </a:extLst>
          </p:cNvPr>
          <p:cNvSpPr txBox="1">
            <a:spLocks/>
          </p:cNvSpPr>
          <p:nvPr/>
        </p:nvSpPr>
        <p:spPr bwMode="gray">
          <a:xfrm>
            <a:off x="499160" y="1068322"/>
            <a:ext cx="9343286" cy="51176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Oko se skupljanjem i širenjem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ZJENICE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prilagođava količini svjetla koja do njega dolazi.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4D634DD-DAD8-4A77-B7E6-9965EDEB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31887" y="1949136"/>
            <a:ext cx="2136384" cy="1126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Naslov 1">
            <a:extLst>
              <a:ext uri="{FF2B5EF4-FFF2-40B4-BE49-F238E27FC236}">
                <a16:creationId xmlns:a16="http://schemas.microsoft.com/office/drawing/2014/main" xmlns="" id="{906E61C2-5C40-4CF1-B614-194A7FE15A63}"/>
              </a:ext>
            </a:extLst>
          </p:cNvPr>
          <p:cNvSpPr txBox="1">
            <a:spLocks/>
          </p:cNvSpPr>
          <p:nvPr/>
        </p:nvSpPr>
        <p:spPr bwMode="gray">
          <a:xfrm>
            <a:off x="4409247" y="2192983"/>
            <a:ext cx="2044823" cy="6378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Zjenica pri VELIKOJ količini svjetlosti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DD4C4CA9-76BA-4160-800A-49BD39AEB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" t="10085" r="10181" b="2926"/>
          <a:stretch/>
        </p:blipFill>
        <p:spPr>
          <a:xfrm>
            <a:off x="1031887" y="3445005"/>
            <a:ext cx="2136384" cy="1361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CA881E18-C759-40A6-9212-F8414318F002}"/>
              </a:ext>
            </a:extLst>
          </p:cNvPr>
          <p:cNvSpPr txBox="1"/>
          <p:nvPr/>
        </p:nvSpPr>
        <p:spPr>
          <a:xfrm>
            <a:off x="499160" y="370984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je uloga ZJENICE oka?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xmlns="" id="{89D96867-A1C1-42A5-AA9E-0D3C369687CB}"/>
              </a:ext>
            </a:extLst>
          </p:cNvPr>
          <p:cNvSpPr txBox="1">
            <a:spLocks/>
          </p:cNvSpPr>
          <p:nvPr/>
        </p:nvSpPr>
        <p:spPr bwMode="gray">
          <a:xfrm>
            <a:off x="5954079" y="5278252"/>
            <a:ext cx="4478921" cy="10876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SLIJEPA PJEGA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mjesto na mrežnici </a:t>
            </a:r>
            <a:r>
              <a:rPr lang="hr-HR" sz="2000" b="1" i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bez vidnih stanica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jer na tom mjestu iz oka izlazi vidni živac.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01EDA1B8-D991-4D17-97F4-CB7290834926}"/>
              </a:ext>
            </a:extLst>
          </p:cNvPr>
          <p:cNvSpPr txBox="1"/>
          <p:nvPr/>
        </p:nvSpPr>
        <p:spPr>
          <a:xfrm>
            <a:off x="1759000" y="5257449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SLIJEPA PJEGA?</a:t>
            </a:r>
          </a:p>
        </p:txBody>
      </p:sp>
    </p:spTree>
    <p:extLst>
      <p:ext uri="{BB962C8B-B14F-4D97-AF65-F5344CB8AC3E}">
        <p14:creationId xmlns:p14="http://schemas.microsoft.com/office/powerpoint/2010/main" xmlns="" val="392471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2" grpId="0" animBg="1"/>
      <p:bldP spid="14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vid">
            <a:extLst>
              <a:ext uri="{FF2B5EF4-FFF2-40B4-BE49-F238E27FC236}">
                <a16:creationId xmlns:a16="http://schemas.microsoft.com/office/drawing/2014/main" xmlns="" id="{764180BE-F4DD-43CC-9CC4-F833854B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047" y="1456824"/>
            <a:ext cx="2455672" cy="4508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C46F037E-C5B0-46D9-B1F8-B81FB41D4D25}"/>
              </a:ext>
            </a:extLst>
          </p:cNvPr>
          <p:cNvCxnSpPr>
            <a:cxnSpLocks/>
          </p:cNvCxnSpPr>
          <p:nvPr/>
        </p:nvCxnSpPr>
        <p:spPr>
          <a:xfrm>
            <a:off x="5044075" y="2202480"/>
            <a:ext cx="76496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40935472-D213-4757-B55A-A4F0F6F5A1D3}"/>
              </a:ext>
            </a:extLst>
          </p:cNvPr>
          <p:cNvCxnSpPr>
            <a:cxnSpLocks/>
          </p:cNvCxnSpPr>
          <p:nvPr/>
        </p:nvCxnSpPr>
        <p:spPr>
          <a:xfrm>
            <a:off x="5044075" y="3735310"/>
            <a:ext cx="76496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5F8C05D2-61CB-4B91-8152-8748655E91B2}"/>
              </a:ext>
            </a:extLst>
          </p:cNvPr>
          <p:cNvCxnSpPr>
            <a:cxnSpLocks/>
          </p:cNvCxnSpPr>
          <p:nvPr/>
        </p:nvCxnSpPr>
        <p:spPr>
          <a:xfrm>
            <a:off x="5044075" y="5305126"/>
            <a:ext cx="76496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Naslov 1">
            <a:extLst>
              <a:ext uri="{FF2B5EF4-FFF2-40B4-BE49-F238E27FC236}">
                <a16:creationId xmlns:a16="http://schemas.microsoft.com/office/drawing/2014/main" xmlns="" id="{9D9BD181-0DF1-4FBE-8614-FC17840B02A3}"/>
              </a:ext>
            </a:extLst>
          </p:cNvPr>
          <p:cNvSpPr txBox="1">
            <a:spLocks/>
          </p:cNvSpPr>
          <p:nvPr/>
        </p:nvSpPr>
        <p:spPr bwMode="gray">
          <a:xfrm>
            <a:off x="6013922" y="1456824"/>
            <a:ext cx="5985038" cy="15381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DALEKOVIDNOST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poremećaj vida pri kojem jasno vidimo udaljene predmete, ali ne i one u neposrednoj blizini. Slika nastaje IZA vidnih stanica. Ispravlja se nošenjem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ISPUPČENIH (konveksnih)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leća.</a:t>
            </a:r>
          </a:p>
        </p:txBody>
      </p:sp>
      <p:sp>
        <p:nvSpPr>
          <p:cNvPr id="22" name="Naslov 1">
            <a:extLst>
              <a:ext uri="{FF2B5EF4-FFF2-40B4-BE49-F238E27FC236}">
                <a16:creationId xmlns:a16="http://schemas.microsoft.com/office/drawing/2014/main" xmlns="" id="{F81352E2-B476-486C-AF2A-D768E680D780}"/>
              </a:ext>
            </a:extLst>
          </p:cNvPr>
          <p:cNvSpPr txBox="1">
            <a:spLocks/>
          </p:cNvSpPr>
          <p:nvPr/>
        </p:nvSpPr>
        <p:spPr bwMode="gray">
          <a:xfrm>
            <a:off x="6013922" y="4632080"/>
            <a:ext cx="5985038" cy="15381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KRATKOVIDNOST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poremećaj vida pri kojem jasno vidimo predmete u blizini, ali ne i one udaljene. Slika nastaje ISPRED vidnih stanica. Ispravlja se nošenjem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UDUBLJENIH (konkavnih)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leća.</a:t>
            </a:r>
          </a:p>
        </p:txBody>
      </p:sp>
      <p:sp>
        <p:nvSpPr>
          <p:cNvPr id="23" name="Naslov 1">
            <a:extLst>
              <a:ext uri="{FF2B5EF4-FFF2-40B4-BE49-F238E27FC236}">
                <a16:creationId xmlns:a16="http://schemas.microsoft.com/office/drawing/2014/main" xmlns="" id="{A8A65AC3-09DB-4801-A85E-45F4E9F1E2BB}"/>
              </a:ext>
            </a:extLst>
          </p:cNvPr>
          <p:cNvSpPr txBox="1">
            <a:spLocks/>
          </p:cNvSpPr>
          <p:nvPr/>
        </p:nvSpPr>
        <p:spPr bwMode="gray">
          <a:xfrm>
            <a:off x="6105363" y="3523298"/>
            <a:ext cx="1727997" cy="475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ZDRAVO OKO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59510590-A3F6-443B-8BCA-19445CF776A1}"/>
              </a:ext>
            </a:extLst>
          </p:cNvPr>
          <p:cNvSpPr txBox="1"/>
          <p:nvPr/>
        </p:nvSpPr>
        <p:spPr>
          <a:xfrm>
            <a:off x="468680" y="186823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Pomoću prikaza pojasni dva poremećaja vida.</a:t>
            </a:r>
          </a:p>
        </p:txBody>
      </p:sp>
    </p:spTree>
    <p:extLst>
      <p:ext uri="{BB962C8B-B14F-4D97-AF65-F5344CB8AC3E}">
        <p14:creationId xmlns:p14="http://schemas.microsoft.com/office/powerpoint/2010/main" xmlns="" val="197712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94BBFDEB-38EC-40DA-A9E4-A6E610F4BF11}"/>
              </a:ext>
            </a:extLst>
          </p:cNvPr>
          <p:cNvSpPr txBox="1">
            <a:spLocks/>
          </p:cNvSpPr>
          <p:nvPr/>
        </p:nvSpPr>
        <p:spPr bwMode="gray">
          <a:xfrm>
            <a:off x="1166720" y="2688455"/>
            <a:ext cx="4929280" cy="840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KONJUNKTIVITIS (upala oka)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zbog prašine, 		dima, zaraze bakterijama ili virusima.  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DB5292F-C2A0-411B-8000-8D308E617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6" t="32100" r="27264" b="2823"/>
          <a:stretch/>
        </p:blipFill>
        <p:spPr>
          <a:xfrm>
            <a:off x="6448532" y="1830471"/>
            <a:ext cx="1394988" cy="888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79BEE5E8-32A8-41CE-950E-075642125814}"/>
              </a:ext>
            </a:extLst>
          </p:cNvPr>
          <p:cNvSpPr txBox="1">
            <a:spLocks/>
          </p:cNvSpPr>
          <p:nvPr/>
        </p:nvSpPr>
        <p:spPr bwMode="gray">
          <a:xfrm>
            <a:off x="3030925" y="1006367"/>
            <a:ext cx="5452368" cy="57317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OFTALMOLOZI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liječnici koji se bave bolestima oka.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C10635CA-FF23-4571-B2F9-B616B3D57AF0}"/>
              </a:ext>
            </a:extLst>
          </p:cNvPr>
          <p:cNvSpPr txBox="1"/>
          <p:nvPr/>
        </p:nvSpPr>
        <p:spPr>
          <a:xfrm>
            <a:off x="810119" y="359251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Tko su OFTALMOLOZI?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E80C920E-0F1A-424B-AC7F-1C5D28FDFBFE}"/>
              </a:ext>
            </a:extLst>
          </p:cNvPr>
          <p:cNvSpPr txBox="1"/>
          <p:nvPr/>
        </p:nvSpPr>
        <p:spPr>
          <a:xfrm>
            <a:off x="810119" y="1944172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KONJUNKTIVITIS?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BBFAF44E-7868-42F3-8BB0-B944673694E0}"/>
              </a:ext>
            </a:extLst>
          </p:cNvPr>
          <p:cNvSpPr txBox="1"/>
          <p:nvPr/>
        </p:nvSpPr>
        <p:spPr>
          <a:xfrm>
            <a:off x="810119" y="3878286"/>
            <a:ext cx="375291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SLJEPOĆA i zbog čega nastaje? Što je pomoć takvim osobama?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D3F006E5-1865-448C-AD4A-1F6888F6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8536" r="20403"/>
          <a:stretch/>
        </p:blipFill>
        <p:spPr>
          <a:xfrm>
            <a:off x="9956901" y="4754959"/>
            <a:ext cx="1955705" cy="1836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2890940D-0AB3-45F9-84A4-C405D5A98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697" y="2344282"/>
            <a:ext cx="2670909" cy="2003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110B8611-3333-431E-83EB-26FFCA47C0D1}"/>
              </a:ext>
            </a:extLst>
          </p:cNvPr>
          <p:cNvSpPr txBox="1">
            <a:spLocks/>
          </p:cNvSpPr>
          <p:nvPr/>
        </p:nvSpPr>
        <p:spPr bwMode="gray">
          <a:xfrm>
            <a:off x="2084665" y="5112283"/>
            <a:ext cx="6205491" cy="14786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SLJEPOĆA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stanje potpunog gubitka vida.</a:t>
            </a:r>
          </a:p>
          <a:p>
            <a:r>
              <a:rPr lang="hr-HR" sz="20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Razlozi: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oštećenja oka; vidnog živca; središta za vid u kori 		velikog mozga; šećerna bolest; povišen očni tlak.</a:t>
            </a:r>
          </a:p>
          <a:p>
            <a:r>
              <a:rPr lang="hr-HR" sz="2000" b="1" u="sng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Pomoć: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bijeli štap, psi vodiči, </a:t>
            </a:r>
            <a:r>
              <a:rPr lang="hr-HR" sz="2000" b="1" spc="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Brailleevo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pismo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D415C697-9115-4C1C-8052-29974119D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532" y="3178615"/>
            <a:ext cx="2117377" cy="1588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2629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C1FBA843-551C-4028-977C-8AA43037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8" y="508000"/>
            <a:ext cx="3432273" cy="5161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xmlns="" id="{91ABF112-B5BE-49BB-8840-645AC4012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607213" y="1540654"/>
            <a:ext cx="2163696" cy="3244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xmlns="" id="{389FEA76-1630-444A-BF5F-B2387638C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3056" t="9660" r="12222" b="-2410"/>
          <a:stretch/>
        </p:blipFill>
        <p:spPr>
          <a:xfrm>
            <a:off x="8977186" y="4138017"/>
            <a:ext cx="2733040" cy="2487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xmlns="" id="{9D90C116-07F2-4306-A8EA-F78F74430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143750" y="1264075"/>
            <a:ext cx="2566476" cy="2626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xmlns="" id="{ECE834AF-56DC-470F-BEAC-0582984C5E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l="23626" t="794"/>
          <a:stretch/>
        </p:blipFill>
        <p:spPr>
          <a:xfrm>
            <a:off x="7061607" y="2577255"/>
            <a:ext cx="1700090" cy="2208325"/>
          </a:xfrm>
          <a:prstGeom prst="roundRect">
            <a:avLst>
              <a:gd name="adj" fmla="val 3062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608F94F5-7F9F-485C-B3DF-CB1ADDC19278}"/>
              </a:ext>
            </a:extLst>
          </p:cNvPr>
          <p:cNvSpPr txBox="1">
            <a:spLocks/>
          </p:cNvSpPr>
          <p:nvPr/>
        </p:nvSpPr>
        <p:spPr bwMode="gray">
          <a:xfrm>
            <a:off x="5093489" y="5317346"/>
            <a:ext cx="3078037" cy="127189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 one pridonose zaštiti očiju od prejakoga i štetnog djelovanja Sunčeva zračenja ili ozljeda očiju.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51D5B488-5E5F-4B16-86A6-DE322715EEF4}"/>
              </a:ext>
            </a:extLst>
          </p:cNvPr>
          <p:cNvSpPr txBox="1"/>
          <p:nvPr/>
        </p:nvSpPr>
        <p:spPr>
          <a:xfrm>
            <a:off x="5085359" y="487680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Zašto je važno nositi ZAŠTITNE i SUNČANE naočale?</a:t>
            </a:r>
          </a:p>
        </p:txBody>
      </p:sp>
    </p:spTree>
    <p:extLst>
      <p:ext uri="{BB962C8B-B14F-4D97-AF65-F5344CB8AC3E}">
        <p14:creationId xmlns:p14="http://schemas.microsoft.com/office/powerpoint/2010/main" xmlns="" val="260328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015" y="4114800"/>
            <a:ext cx="2366585" cy="101655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Uho -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48EE73E-25ED-4854-8C89-8B92C5024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208809" y="677070"/>
            <a:ext cx="3237982" cy="32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93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1850006" y="1032994"/>
            <a:ext cx="7964356" cy="154005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Organ koji nam omogućuje primanje dvaju osjeta: sluha i ravnoteže.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Sastoji se od vanjskog, srednjeg i unutarnjeg uha.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Osjet sluha važan je za snalaženje u prostoru  i primanje zvučnih informacija za komunikaciju i pravodobnu reakciju.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0645FAAC-302E-47A6-A3E5-E697E2D3C788}"/>
              </a:ext>
            </a:extLst>
          </p:cNvPr>
          <p:cNvSpPr txBox="1">
            <a:spLocks/>
          </p:cNvSpPr>
          <p:nvPr/>
        </p:nvSpPr>
        <p:spPr bwMode="gray">
          <a:xfrm>
            <a:off x="1850006" y="3229301"/>
            <a:ext cx="8888077" cy="5287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UHO 		SLUŠNI ŽIVAC 		SREDIŠTE ZA SLUH (u kori velikog mozga) </a:t>
            </a:r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xmlns="" id="{243F38EC-8BF4-47E8-A8FB-70FD833609D0}"/>
              </a:ext>
            </a:extLst>
          </p:cNvPr>
          <p:cNvSpPr/>
          <p:nvPr/>
        </p:nvSpPr>
        <p:spPr>
          <a:xfrm>
            <a:off x="2728696" y="3391732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93A995DA-3727-43CD-89BD-47CAE4F96A18}"/>
              </a:ext>
            </a:extLst>
          </p:cNvPr>
          <p:cNvSpPr/>
          <p:nvPr/>
        </p:nvSpPr>
        <p:spPr>
          <a:xfrm>
            <a:off x="5082758" y="3412492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3AE64DC-CC34-40FE-800D-041B928D6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23" t="963"/>
          <a:stretch/>
        </p:blipFill>
        <p:spPr>
          <a:xfrm>
            <a:off x="7098657" y="4227754"/>
            <a:ext cx="1839090" cy="2257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190AC71F-E5F9-48F4-8802-6D0FA5B7C33D}"/>
              </a:ext>
            </a:extLst>
          </p:cNvPr>
          <p:cNvSpPr txBox="1">
            <a:spLocks/>
          </p:cNvSpPr>
          <p:nvPr/>
        </p:nvSpPr>
        <p:spPr bwMode="gray">
          <a:xfrm>
            <a:off x="5602841" y="5569611"/>
            <a:ext cx="754602" cy="37149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UHO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56A9EADA-5421-488C-96B0-65ACDB0D54AF}"/>
              </a:ext>
            </a:extLst>
          </p:cNvPr>
          <p:cNvSpPr txBox="1">
            <a:spLocks/>
          </p:cNvSpPr>
          <p:nvPr/>
        </p:nvSpPr>
        <p:spPr bwMode="gray">
          <a:xfrm>
            <a:off x="4675770" y="4065116"/>
            <a:ext cx="1741251" cy="45787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SREDIŠTE ZA SLUH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BE4B5061-A36A-49BA-88F6-E4AED29DE05C}"/>
              </a:ext>
            </a:extLst>
          </p:cNvPr>
          <p:cNvSpPr txBox="1">
            <a:spLocks/>
          </p:cNvSpPr>
          <p:nvPr/>
        </p:nvSpPr>
        <p:spPr bwMode="gray">
          <a:xfrm>
            <a:off x="5035166" y="4810267"/>
            <a:ext cx="1322277" cy="45787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SLUŠNI ŽIVAC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xmlns="" id="{D17E53DB-4E79-492F-AD7F-4274787E4FE4}"/>
              </a:ext>
            </a:extLst>
          </p:cNvPr>
          <p:cNvCxnSpPr>
            <a:cxnSpLocks/>
          </p:cNvCxnSpPr>
          <p:nvPr/>
        </p:nvCxnSpPr>
        <p:spPr>
          <a:xfrm flipH="1">
            <a:off x="6459632" y="4997071"/>
            <a:ext cx="134550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11AF1702-CF46-498A-B03C-ED16AFF1B1D6}"/>
              </a:ext>
            </a:extLst>
          </p:cNvPr>
          <p:cNvCxnSpPr>
            <a:cxnSpLocks/>
          </p:cNvCxnSpPr>
          <p:nvPr/>
        </p:nvCxnSpPr>
        <p:spPr>
          <a:xfrm flipH="1">
            <a:off x="6471130" y="5223266"/>
            <a:ext cx="1520438" cy="4429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D84C4653-0189-4717-9B8B-E44E2689C326}"/>
              </a:ext>
            </a:extLst>
          </p:cNvPr>
          <p:cNvCxnSpPr>
            <a:cxnSpLocks/>
          </p:cNvCxnSpPr>
          <p:nvPr/>
        </p:nvCxnSpPr>
        <p:spPr>
          <a:xfrm flipH="1" flipV="1">
            <a:off x="6476107" y="4431040"/>
            <a:ext cx="1483010" cy="3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4391B63A-6778-4727-A592-56AD88E75852}"/>
              </a:ext>
            </a:extLst>
          </p:cNvPr>
          <p:cNvSpPr txBox="1"/>
          <p:nvPr/>
        </p:nvSpPr>
        <p:spPr>
          <a:xfrm>
            <a:off x="1943388" y="316511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osnovne uloge UHA.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109659D6-7762-4593-A50A-106F714D2A2D}"/>
              </a:ext>
            </a:extLst>
          </p:cNvPr>
          <p:cNvSpPr txBox="1"/>
          <p:nvPr/>
        </p:nvSpPr>
        <p:spPr>
          <a:xfrm>
            <a:off x="429548" y="2689371"/>
            <a:ext cx="6041582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dijelove kroz koje prolazi zvuk do mozga.</a:t>
            </a:r>
          </a:p>
        </p:txBody>
      </p:sp>
    </p:spTree>
    <p:extLst>
      <p:ext uri="{BB962C8B-B14F-4D97-AF65-F5344CB8AC3E}">
        <p14:creationId xmlns:p14="http://schemas.microsoft.com/office/powerpoint/2010/main" xmlns="" val="239328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7" grpId="0" animBg="1"/>
      <p:bldP spid="18" grpId="0" animBg="1"/>
      <p:bldP spid="11" grpId="0" animBg="1"/>
      <p:bldP spid="12" grpId="0" animBg="1"/>
      <p:bldP spid="13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B80A0548-E08B-49D3-9E61-85EF873ADD73}"/>
              </a:ext>
            </a:extLst>
          </p:cNvPr>
          <p:cNvSpPr txBox="1">
            <a:spLocks/>
          </p:cNvSpPr>
          <p:nvPr/>
        </p:nvSpPr>
        <p:spPr bwMode="gray">
          <a:xfrm>
            <a:off x="1362712" y="4039340"/>
            <a:ext cx="2015231" cy="74000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BUBNJIĆ - elastična opna</a:t>
            </a:r>
          </a:p>
        </p:txBody>
      </p:sp>
      <p:sp>
        <p:nvSpPr>
          <p:cNvPr id="25" name="Naslov 1">
            <a:extLst>
              <a:ext uri="{FF2B5EF4-FFF2-40B4-BE49-F238E27FC236}">
                <a16:creationId xmlns:a16="http://schemas.microsoft.com/office/drawing/2014/main" xmlns="" id="{A1BE6EDC-A077-4ECB-A8ED-1D1EEB59343E}"/>
              </a:ext>
            </a:extLst>
          </p:cNvPr>
          <p:cNvSpPr txBox="1">
            <a:spLocks/>
          </p:cNvSpPr>
          <p:nvPr/>
        </p:nvSpPr>
        <p:spPr bwMode="gray">
          <a:xfrm>
            <a:off x="1502278" y="2584172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ZVUKOVOD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xmlns="" id="{B0AC857F-CC9D-4A83-8564-B5E6E4C38872}"/>
              </a:ext>
            </a:extLst>
          </p:cNvPr>
          <p:cNvSpPr txBox="1">
            <a:spLocks/>
          </p:cNvSpPr>
          <p:nvPr/>
        </p:nvSpPr>
        <p:spPr bwMode="gray">
          <a:xfrm>
            <a:off x="1605196" y="1414760"/>
            <a:ext cx="1015378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UŠKA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xmlns="" id="{29680BC0-3203-4FA5-809F-58F59EA1E58E}"/>
              </a:ext>
            </a:extLst>
          </p:cNvPr>
          <p:cNvSpPr txBox="1">
            <a:spLocks/>
          </p:cNvSpPr>
          <p:nvPr/>
        </p:nvSpPr>
        <p:spPr bwMode="gray">
          <a:xfrm>
            <a:off x="5065414" y="348810"/>
            <a:ext cx="2115653" cy="52878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SLUŠNE KOŠĆICE</a:t>
            </a:r>
          </a:p>
        </p:txBody>
      </p:sp>
      <p:sp>
        <p:nvSpPr>
          <p:cNvPr id="37" name="Naslov 1">
            <a:extLst>
              <a:ext uri="{FF2B5EF4-FFF2-40B4-BE49-F238E27FC236}">
                <a16:creationId xmlns:a16="http://schemas.microsoft.com/office/drawing/2014/main" xmlns="" id="{5741078C-1AC6-4093-AE92-9067B39CBDDF}"/>
              </a:ext>
            </a:extLst>
          </p:cNvPr>
          <p:cNvSpPr txBox="1">
            <a:spLocks/>
          </p:cNvSpPr>
          <p:nvPr/>
        </p:nvSpPr>
        <p:spPr bwMode="gray">
          <a:xfrm>
            <a:off x="9427556" y="2805180"/>
            <a:ext cx="2255457" cy="83541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PUŽNICA - osjetilni organ za sluh</a:t>
            </a:r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xmlns="" id="{090CE563-8C97-4887-8CAA-FEB86ABD4F10}"/>
              </a:ext>
            </a:extLst>
          </p:cNvPr>
          <p:cNvSpPr txBox="1">
            <a:spLocks/>
          </p:cNvSpPr>
          <p:nvPr/>
        </p:nvSpPr>
        <p:spPr bwMode="gray">
          <a:xfrm>
            <a:off x="9524726" y="1532422"/>
            <a:ext cx="2114383" cy="85907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osjetilni organ za ravnotežu</a:t>
            </a:r>
          </a:p>
        </p:txBody>
      </p:sp>
      <p:sp>
        <p:nvSpPr>
          <p:cNvPr id="27" name="Naslov 1">
            <a:extLst>
              <a:ext uri="{FF2B5EF4-FFF2-40B4-BE49-F238E27FC236}">
                <a16:creationId xmlns:a16="http://schemas.microsoft.com/office/drawing/2014/main" xmlns="" id="{91BC7DB9-FFAA-4802-B705-23DBF02900EE}"/>
              </a:ext>
            </a:extLst>
          </p:cNvPr>
          <p:cNvSpPr txBox="1">
            <a:spLocks/>
          </p:cNvSpPr>
          <p:nvPr/>
        </p:nvSpPr>
        <p:spPr bwMode="gray">
          <a:xfrm>
            <a:off x="9582551" y="4031205"/>
            <a:ext cx="2142212" cy="113058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cjevčica koja spaja srednje uho sa ždrijelom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8386792-3D02-4A8D-A4D3-C6378339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511" y="1238370"/>
            <a:ext cx="5028605" cy="37903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C2E40C50-E694-4D32-A864-8BC8E3093085}"/>
              </a:ext>
            </a:extLst>
          </p:cNvPr>
          <p:cNvCxnSpPr>
            <a:cxnSpLocks/>
          </p:cNvCxnSpPr>
          <p:nvPr/>
        </p:nvCxnSpPr>
        <p:spPr>
          <a:xfrm flipH="1" flipV="1">
            <a:off x="2747865" y="1891596"/>
            <a:ext cx="1431769" cy="6042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87DF64B1-37FB-43B1-8615-FCA451B40969}"/>
              </a:ext>
            </a:extLst>
          </p:cNvPr>
          <p:cNvCxnSpPr>
            <a:cxnSpLocks/>
          </p:cNvCxnSpPr>
          <p:nvPr/>
        </p:nvCxnSpPr>
        <p:spPr>
          <a:xfrm flipH="1" flipV="1">
            <a:off x="3129076" y="2920751"/>
            <a:ext cx="2101117" cy="3827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CE0BC296-9F33-42B0-A4BC-5AC13F08F976}"/>
              </a:ext>
            </a:extLst>
          </p:cNvPr>
          <p:cNvCxnSpPr>
            <a:cxnSpLocks/>
          </p:cNvCxnSpPr>
          <p:nvPr/>
        </p:nvCxnSpPr>
        <p:spPr>
          <a:xfrm flipH="1">
            <a:off x="3534327" y="3133526"/>
            <a:ext cx="2561675" cy="120986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xmlns="" id="{7FDCA026-8641-4D1B-A438-E1891487BEEA}"/>
              </a:ext>
            </a:extLst>
          </p:cNvPr>
          <p:cNvCxnSpPr>
            <a:cxnSpLocks/>
          </p:cNvCxnSpPr>
          <p:nvPr/>
        </p:nvCxnSpPr>
        <p:spPr>
          <a:xfrm>
            <a:off x="7776578" y="3234179"/>
            <a:ext cx="152799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xmlns="" id="{4E828E3C-E727-4D80-88BE-294F9D6F0839}"/>
              </a:ext>
            </a:extLst>
          </p:cNvPr>
          <p:cNvCxnSpPr>
            <a:cxnSpLocks/>
          </p:cNvCxnSpPr>
          <p:nvPr/>
        </p:nvCxnSpPr>
        <p:spPr>
          <a:xfrm flipV="1">
            <a:off x="6247514" y="985421"/>
            <a:ext cx="10172" cy="12083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esna vitičasta zagrada 29">
            <a:extLst>
              <a:ext uri="{FF2B5EF4-FFF2-40B4-BE49-F238E27FC236}">
                <a16:creationId xmlns:a16="http://schemas.microsoft.com/office/drawing/2014/main" xmlns="" id="{0E0AD4C7-4A71-47C8-8817-68C4A2CB1EB8}"/>
              </a:ext>
            </a:extLst>
          </p:cNvPr>
          <p:cNvSpPr/>
          <p:nvPr/>
        </p:nvSpPr>
        <p:spPr>
          <a:xfrm rot="16200000">
            <a:off x="6097203" y="2102849"/>
            <a:ext cx="320474" cy="69507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0" name="Ravni poveznik sa strelicom 39">
            <a:extLst>
              <a:ext uri="{FF2B5EF4-FFF2-40B4-BE49-F238E27FC236}">
                <a16:creationId xmlns:a16="http://schemas.microsoft.com/office/drawing/2014/main" xmlns="" id="{3739406C-7DB6-452C-9211-EF0F87D8A281}"/>
              </a:ext>
            </a:extLst>
          </p:cNvPr>
          <p:cNvCxnSpPr>
            <a:cxnSpLocks/>
          </p:cNvCxnSpPr>
          <p:nvPr/>
        </p:nvCxnSpPr>
        <p:spPr>
          <a:xfrm flipV="1">
            <a:off x="6906827" y="2010538"/>
            <a:ext cx="2550143" cy="4853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xmlns="" id="{6560E946-F98F-4765-981B-877F2B72323A}"/>
              </a:ext>
            </a:extLst>
          </p:cNvPr>
          <p:cNvCxnSpPr>
            <a:cxnSpLocks/>
          </p:cNvCxnSpPr>
          <p:nvPr/>
        </p:nvCxnSpPr>
        <p:spPr>
          <a:xfrm>
            <a:off x="7546019" y="4234649"/>
            <a:ext cx="1910951" cy="2158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ni poveznik 44">
            <a:extLst>
              <a:ext uri="{FF2B5EF4-FFF2-40B4-BE49-F238E27FC236}">
                <a16:creationId xmlns:a16="http://schemas.microsoft.com/office/drawing/2014/main" xmlns="" id="{7FB1DFF9-9385-4902-90F7-5EE339EC6DD1}"/>
              </a:ext>
            </a:extLst>
          </p:cNvPr>
          <p:cNvCxnSpPr>
            <a:cxnSpLocks/>
          </p:cNvCxnSpPr>
          <p:nvPr/>
        </p:nvCxnSpPr>
        <p:spPr>
          <a:xfrm>
            <a:off x="5859262" y="985421"/>
            <a:ext cx="5641" cy="483833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Ravni poveznik 48">
            <a:extLst>
              <a:ext uri="{FF2B5EF4-FFF2-40B4-BE49-F238E27FC236}">
                <a16:creationId xmlns:a16="http://schemas.microsoft.com/office/drawing/2014/main" xmlns="" id="{807A41B1-9B0B-4932-801E-BD12166748E4}"/>
              </a:ext>
            </a:extLst>
          </p:cNvPr>
          <p:cNvCxnSpPr>
            <a:cxnSpLocks/>
          </p:cNvCxnSpPr>
          <p:nvPr/>
        </p:nvCxnSpPr>
        <p:spPr>
          <a:xfrm>
            <a:off x="6612164" y="985421"/>
            <a:ext cx="0" cy="483833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Naslov 1">
            <a:extLst>
              <a:ext uri="{FF2B5EF4-FFF2-40B4-BE49-F238E27FC236}">
                <a16:creationId xmlns:a16="http://schemas.microsoft.com/office/drawing/2014/main" xmlns="" id="{784F74E2-3748-4EA0-BEF2-7EC1F07764F8}"/>
              </a:ext>
            </a:extLst>
          </p:cNvPr>
          <p:cNvSpPr txBox="1">
            <a:spLocks/>
          </p:cNvSpPr>
          <p:nvPr/>
        </p:nvSpPr>
        <p:spPr bwMode="gray">
          <a:xfrm>
            <a:off x="4235751" y="5286575"/>
            <a:ext cx="1145353" cy="628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VANJSKO UHO</a:t>
            </a:r>
          </a:p>
        </p:txBody>
      </p:sp>
      <p:sp>
        <p:nvSpPr>
          <p:cNvPr id="63" name="Naslov 1">
            <a:extLst>
              <a:ext uri="{FF2B5EF4-FFF2-40B4-BE49-F238E27FC236}">
                <a16:creationId xmlns:a16="http://schemas.microsoft.com/office/drawing/2014/main" xmlns="" id="{A1AAAE60-AB85-4E20-B474-63DCE4322133}"/>
              </a:ext>
            </a:extLst>
          </p:cNvPr>
          <p:cNvSpPr txBox="1">
            <a:spLocks/>
          </p:cNvSpPr>
          <p:nvPr/>
        </p:nvSpPr>
        <p:spPr bwMode="gray">
          <a:xfrm>
            <a:off x="5700538" y="4895566"/>
            <a:ext cx="1110360" cy="6560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SREDNJE UHO</a:t>
            </a:r>
          </a:p>
        </p:txBody>
      </p:sp>
      <p:sp>
        <p:nvSpPr>
          <p:cNvPr id="64" name="Naslov 1">
            <a:extLst>
              <a:ext uri="{FF2B5EF4-FFF2-40B4-BE49-F238E27FC236}">
                <a16:creationId xmlns:a16="http://schemas.microsoft.com/office/drawing/2014/main" xmlns="" id="{B4DD35ED-807F-4E29-8B92-B96B7318D2BC}"/>
              </a:ext>
            </a:extLst>
          </p:cNvPr>
          <p:cNvSpPr txBox="1">
            <a:spLocks/>
          </p:cNvSpPr>
          <p:nvPr/>
        </p:nvSpPr>
        <p:spPr bwMode="gray">
          <a:xfrm>
            <a:off x="7119187" y="5294725"/>
            <a:ext cx="1360060" cy="6560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UNUTARNJE UHO</a:t>
            </a:r>
          </a:p>
        </p:txBody>
      </p:sp>
      <p:sp>
        <p:nvSpPr>
          <p:cNvPr id="33" name="Naslov 1">
            <a:extLst>
              <a:ext uri="{FF2B5EF4-FFF2-40B4-BE49-F238E27FC236}">
                <a16:creationId xmlns:a16="http://schemas.microsoft.com/office/drawing/2014/main" xmlns="" id="{EE66A37F-1A7D-4B3C-9D2C-7EF9FD3B09B4}"/>
              </a:ext>
            </a:extLst>
          </p:cNvPr>
          <p:cNvSpPr txBox="1">
            <a:spLocks/>
          </p:cNvSpPr>
          <p:nvPr/>
        </p:nvSpPr>
        <p:spPr bwMode="gray">
          <a:xfrm>
            <a:off x="1502278" y="2575294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ZVUKOVOD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xmlns="" id="{59DAA5E0-EBFA-4FD1-815D-E8D8719F6449}"/>
              </a:ext>
            </a:extLst>
          </p:cNvPr>
          <p:cNvSpPr txBox="1"/>
          <p:nvPr/>
        </p:nvSpPr>
        <p:spPr>
          <a:xfrm>
            <a:off x="386811" y="213094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dijelove UHA.</a:t>
            </a:r>
          </a:p>
        </p:txBody>
      </p:sp>
    </p:spTree>
    <p:extLst>
      <p:ext uri="{BB962C8B-B14F-4D97-AF65-F5344CB8AC3E}">
        <p14:creationId xmlns:p14="http://schemas.microsoft.com/office/powerpoint/2010/main" xmlns="" val="287424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6" grpId="0" animBg="1"/>
      <p:bldP spid="31" grpId="0" animBg="1"/>
      <p:bldP spid="37" grpId="0" animBg="1"/>
      <p:bldP spid="24" grpId="0" animBg="1"/>
      <p:bldP spid="27" grpId="0" animBg="1"/>
      <p:bldP spid="30" grpId="0" animBg="1"/>
      <p:bldP spid="62" grpId="0" animBg="1"/>
      <p:bldP spid="63" grpId="0" animBg="1"/>
      <p:bldP spid="64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7FB46EFD-07F9-4F1A-9839-55703D7F8FF3}"/>
              </a:ext>
            </a:extLst>
          </p:cNvPr>
          <p:cNvSpPr txBox="1">
            <a:spLocks/>
          </p:cNvSpPr>
          <p:nvPr/>
        </p:nvSpPr>
        <p:spPr bwMode="gray">
          <a:xfrm>
            <a:off x="237282" y="3666852"/>
            <a:ext cx="8998158" cy="130816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PUŽNICA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dio unutarnjeg uha u kojem se nalaze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osjetilne stanice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koje pretvaraju kretanje tekućine u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živčani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impuls koji se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slušnim živcem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prenosi u </a:t>
            </a:r>
            <a:r>
              <a:rPr lang="hr-H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središte za sluh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kori velikog mozga.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2531145-1293-4333-B28C-951CA16B9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524883" y="280141"/>
            <a:ext cx="2366638" cy="1602843"/>
          </a:xfrm>
          <a:prstGeom prst="ellipse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87E0601-7AB5-481E-9991-211B45831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051216" y="4260225"/>
            <a:ext cx="1429584" cy="142958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C358604D-779D-4896-884E-0CEBDEA22268}"/>
              </a:ext>
            </a:extLst>
          </p:cNvPr>
          <p:cNvSpPr txBox="1">
            <a:spLocks/>
          </p:cNvSpPr>
          <p:nvPr/>
        </p:nvSpPr>
        <p:spPr bwMode="gray">
          <a:xfrm>
            <a:off x="237282" y="1636789"/>
            <a:ext cx="8412396" cy="8872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ZVUK</a:t>
            </a:r>
            <a:r>
              <a:rPr lang="hr-H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je val koji se širi od mjesta nastajanja na sve strane.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Uška prima zvučne valove i usmjerava ih </a:t>
            </a:r>
            <a:r>
              <a:rPr lang="hr-HR" sz="2000" b="1" spc="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zvukovodom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prema srednjem uhu.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0085A966-92C9-4619-9293-15D7E8CFB928}"/>
              </a:ext>
            </a:extLst>
          </p:cNvPr>
          <p:cNvSpPr txBox="1"/>
          <p:nvPr/>
        </p:nvSpPr>
        <p:spPr>
          <a:xfrm>
            <a:off x="248531" y="237106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ZVUK? Tko ga prima i usmjerava?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6352EF7C-85A2-4C06-97A1-C1164F31A4AA}"/>
              </a:ext>
            </a:extLst>
          </p:cNvPr>
          <p:cNvSpPr txBox="1"/>
          <p:nvPr/>
        </p:nvSpPr>
        <p:spPr>
          <a:xfrm>
            <a:off x="1837776" y="2721114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PUŽNICA i koja je njezina uloga?</a:t>
            </a:r>
          </a:p>
        </p:txBody>
      </p:sp>
    </p:spTree>
    <p:extLst>
      <p:ext uri="{BB962C8B-B14F-4D97-AF65-F5344CB8AC3E}">
        <p14:creationId xmlns:p14="http://schemas.microsoft.com/office/powerpoint/2010/main" xmlns="" val="31987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307078" y="1202679"/>
            <a:ext cx="9190603" cy="12484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hr-HR" sz="2200" b="1" spc="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SLABOČUJNOST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nepotpun gubitak sluha.</a:t>
            </a:r>
          </a:p>
          <a:p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Sluh mogu oštetiti i upala uha, oštećenje bubnjića, smanjena pokretljivost dijelova srednjeg uha zbog starenja i dr.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hr-HR" sz="22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839AE9F-F52C-4D85-A425-7EB3D3481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53219" y="4176945"/>
            <a:ext cx="3582104" cy="2388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BC6CD96-2EF7-466B-8A3E-9C84068F5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954084" y="4517741"/>
            <a:ext cx="1360725" cy="2047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BEFA96F6-E3F2-468A-8F4A-62818A6DE7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22714" r="772"/>
          <a:stretch/>
        </p:blipFill>
        <p:spPr>
          <a:xfrm>
            <a:off x="4570163" y="4484558"/>
            <a:ext cx="3272349" cy="2039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B29E6334-D0EC-43B5-8401-D74193EC802F}"/>
              </a:ext>
            </a:extLst>
          </p:cNvPr>
          <p:cNvSpPr txBox="1"/>
          <p:nvPr/>
        </p:nvSpPr>
        <p:spPr>
          <a:xfrm>
            <a:off x="307078" y="149225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SLABOČUJNOST? Što sve može oštetiti sluh?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E7513ACB-5375-40C3-BA53-B728CCC42203}"/>
              </a:ext>
            </a:extLst>
          </p:cNvPr>
          <p:cNvSpPr txBox="1">
            <a:spLocks/>
          </p:cNvSpPr>
          <p:nvPr/>
        </p:nvSpPr>
        <p:spPr bwMode="gray">
          <a:xfrm>
            <a:off x="6713773" y="3033494"/>
            <a:ext cx="5119950" cy="5611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hr-HR" sz="2200" b="1" spc="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Pomoći može nošenje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SLUŠNOG APARATA.</a:t>
            </a:r>
            <a:endParaRPr lang="hr-HR" sz="22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A6C7C230-5FEA-4FA1-89E4-3ADCC73918E6}"/>
              </a:ext>
            </a:extLst>
          </p:cNvPr>
          <p:cNvSpPr txBox="1"/>
          <p:nvPr/>
        </p:nvSpPr>
        <p:spPr>
          <a:xfrm>
            <a:off x="2257798" y="2923240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je pomoć takvim osobama?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21E8D2E8-549B-461E-9245-55B1E99659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95" t="4249" r="29914"/>
          <a:stretch/>
        </p:blipFill>
        <p:spPr>
          <a:xfrm>
            <a:off x="10032000" y="866143"/>
            <a:ext cx="1700522" cy="1716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6041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AD419DB3-5E1E-4372-AA72-30E74BC956CE}"/>
              </a:ext>
            </a:extLst>
          </p:cNvPr>
          <p:cNvSpPr txBox="1"/>
          <p:nvPr/>
        </p:nvSpPr>
        <p:spPr>
          <a:xfrm>
            <a:off x="1315353" y="3841263"/>
            <a:ext cx="181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zaštitne slušalice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CEEF550-F1B4-4534-9E1A-F00C13523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1" t="24886" r="16075"/>
          <a:stretch/>
        </p:blipFill>
        <p:spPr>
          <a:xfrm>
            <a:off x="493675" y="660400"/>
            <a:ext cx="2641600" cy="2691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7B63100-BA93-4BD7-95C6-05D9A1F34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2" t="11637"/>
          <a:stretch/>
        </p:blipFill>
        <p:spPr>
          <a:xfrm>
            <a:off x="3648822" y="975621"/>
            <a:ext cx="2160692" cy="323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62C857A2-648C-40D3-9188-1BD627E5990C}"/>
              </a:ext>
            </a:extLst>
          </p:cNvPr>
          <p:cNvSpPr txBox="1"/>
          <p:nvPr/>
        </p:nvSpPr>
        <p:spPr>
          <a:xfrm>
            <a:off x="2590786" y="5458750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 koji način možemo spriječiti oštećenje sluha?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7C016AC5-7D53-44D9-B5B1-7D72F99E941D}"/>
              </a:ext>
            </a:extLst>
          </p:cNvPr>
          <p:cNvSpPr txBox="1">
            <a:spLocks/>
          </p:cNvSpPr>
          <p:nvPr/>
        </p:nvSpPr>
        <p:spPr bwMode="gray">
          <a:xfrm>
            <a:off x="2377461" y="4652729"/>
            <a:ext cx="4137107" cy="5611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Nošenjem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ZAŠTITNIH SLUŠALICA</a:t>
            </a:r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hr-HR" sz="22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0FF002E3-C20F-493A-926D-22D68DD62413}"/>
              </a:ext>
            </a:extLst>
          </p:cNvPr>
          <p:cNvSpPr txBox="1">
            <a:spLocks/>
          </p:cNvSpPr>
          <p:nvPr/>
        </p:nvSpPr>
        <p:spPr bwMode="gray">
          <a:xfrm>
            <a:off x="6347295" y="3009560"/>
            <a:ext cx="5566299" cy="11409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GLUHOĆA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- potpuni gubitak sluha</a:t>
            </a:r>
          </a:p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- urođena ili stečena </a:t>
            </a:r>
          </a:p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- moguća ugradnja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umjetne pužnice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A77AD43-F5A8-4DD7-BC8B-6701CCC310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" t="12500" r="19108" b="1907"/>
          <a:stretch/>
        </p:blipFill>
        <p:spPr>
          <a:xfrm>
            <a:off x="7563902" y="660400"/>
            <a:ext cx="2580640" cy="205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1C8CA558-19EB-4B79-BF3B-37C50336248E}"/>
              </a:ext>
            </a:extLst>
          </p:cNvPr>
          <p:cNvSpPr txBox="1"/>
          <p:nvPr/>
        </p:nvSpPr>
        <p:spPr>
          <a:xfrm>
            <a:off x="8163342" y="4533185"/>
            <a:ext cx="2580640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GLUHOĆA?</a:t>
            </a:r>
          </a:p>
        </p:txBody>
      </p:sp>
    </p:spTree>
    <p:extLst>
      <p:ext uri="{BB962C8B-B14F-4D97-AF65-F5344CB8AC3E}">
        <p14:creationId xmlns:p14="http://schemas.microsoft.com/office/powerpoint/2010/main" xmlns="" val="42486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80B17AA-A5D4-4566-AD3E-E67A47B12BF7}"/>
              </a:ext>
            </a:extLst>
          </p:cNvPr>
          <p:cNvSpPr txBox="1">
            <a:spLocks/>
          </p:cNvSpPr>
          <p:nvPr/>
        </p:nvSpPr>
        <p:spPr bwMode="gray">
          <a:xfrm>
            <a:off x="401834" y="847445"/>
            <a:ext cx="10748520" cy="173114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ŽIVČANI SUSTAV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- prima, prenosi i obrađuje sve informacije iz vanjskog i unutarnjeg okoliša te određuje kako 	   ćemo na njih reagirati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- olakšava nam pamćenje i učenje</a:t>
            </a:r>
          </a:p>
          <a:p>
            <a:pPr algn="just"/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- usklađuje rad našeg organizma s okolinom i održava </a:t>
            </a:r>
            <a:r>
              <a:rPr lang="hr-HR" sz="2000" b="1" spc="50" dirty="0" err="1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homeostazu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organizma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9C12942B-A0CA-418F-8A2E-6C5126A3EBAF}"/>
              </a:ext>
            </a:extLst>
          </p:cNvPr>
          <p:cNvSpPr txBox="1">
            <a:spLocks/>
          </p:cNvSpPr>
          <p:nvPr/>
        </p:nvSpPr>
        <p:spPr bwMode="gray">
          <a:xfrm>
            <a:off x="485415" y="3436364"/>
            <a:ext cx="10269125" cy="91117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ŽIVČANA STANICA </a:t>
            </a:r>
            <a:r>
              <a:rPr lang="hr-HR" sz="2000" b="1" spc="50" dirty="0">
                <a:ln w="0"/>
                <a:solidFill>
                  <a:schemeClr val="tx1"/>
                </a:solidFill>
              </a:rPr>
              <a:t>- je osnovna građevna i funkcionalna jedinica živčanog sustava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</a:rPr>
              <a:t>				 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podražljiva</a:t>
            </a:r>
            <a:r>
              <a:rPr lang="hr-HR" sz="2000" b="1" spc="50" dirty="0">
                <a:ln w="0"/>
                <a:solidFill>
                  <a:schemeClr val="tx1"/>
                </a:solidFill>
              </a:rPr>
              <a:t> je i prima podražaje te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provodljiva</a:t>
            </a:r>
            <a:r>
              <a:rPr lang="hr-HR" sz="2000" b="1" spc="50" dirty="0">
                <a:ln w="0"/>
                <a:solidFill>
                  <a:schemeClr val="tx1"/>
                </a:solidFill>
              </a:rPr>
              <a:t> i prenosi te podražaje dalje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7CFE4A9-2E35-4274-930B-13B42DBF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854" y="4721831"/>
            <a:ext cx="3462292" cy="1943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51C9AE4-DADF-48D2-94AC-EB7790975A95}"/>
              </a:ext>
            </a:extLst>
          </p:cNvPr>
          <p:cNvSpPr txBox="1"/>
          <p:nvPr/>
        </p:nvSpPr>
        <p:spPr>
          <a:xfrm>
            <a:off x="313057" y="275744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uloge živčanog sustava.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DD8B2E05-0A7A-4321-8BBF-A7FC0552124B}"/>
              </a:ext>
            </a:extLst>
          </p:cNvPr>
          <p:cNvSpPr txBox="1"/>
          <p:nvPr/>
        </p:nvSpPr>
        <p:spPr>
          <a:xfrm>
            <a:off x="313057" y="2862019"/>
            <a:ext cx="539528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živčana stanica i koja su njezina svojstva?</a:t>
            </a:r>
          </a:p>
        </p:txBody>
      </p:sp>
    </p:spTree>
    <p:extLst>
      <p:ext uri="{BB962C8B-B14F-4D97-AF65-F5344CB8AC3E}">
        <p14:creationId xmlns:p14="http://schemas.microsoft.com/office/powerpoint/2010/main" xmlns="" val="85823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2619306" y="4824392"/>
            <a:ext cx="5207472" cy="9708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ZNAKOVNI JEZIK </a:t>
            </a:r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pomoću pokreta ruku</a:t>
            </a:r>
            <a:endParaRPr lang="hr-HR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ČITANJA GOVORA S USANA</a:t>
            </a:r>
            <a:endParaRPr lang="hr-H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B09BF6E5-C419-439C-B59B-FAD2D1F0C14A}"/>
              </a:ext>
            </a:extLst>
          </p:cNvPr>
          <p:cNvSpPr txBox="1">
            <a:spLocks/>
          </p:cNvSpPr>
          <p:nvPr/>
        </p:nvSpPr>
        <p:spPr bwMode="gray">
          <a:xfrm>
            <a:off x="2619306" y="522895"/>
            <a:ext cx="5589973" cy="9708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GLUHONIJEME OSOBE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ne čuju i ne mogu govoriti </a:t>
            </a:r>
            <a:r>
              <a:rPr lang="hr-HR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(gluhoća + nijemost)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2CC1F9A-C3EB-4697-BA94-722E0D03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75" y="2213217"/>
            <a:ext cx="3353939" cy="223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1F31289-F09A-400F-8DCD-9BD370A816F1}"/>
              </a:ext>
            </a:extLst>
          </p:cNvPr>
          <p:cNvSpPr txBox="1"/>
          <p:nvPr/>
        </p:nvSpPr>
        <p:spPr>
          <a:xfrm>
            <a:off x="6501216" y="1792038"/>
            <a:ext cx="375291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Kakve su to GLUHONIJEME osobe? Pojasni. 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Kakav jezik one koriste?</a:t>
            </a:r>
          </a:p>
        </p:txBody>
      </p:sp>
    </p:spTree>
    <p:extLst>
      <p:ext uri="{BB962C8B-B14F-4D97-AF65-F5344CB8AC3E}">
        <p14:creationId xmlns:p14="http://schemas.microsoft.com/office/powerpoint/2010/main" xmlns="" val="119658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1967111" y="400214"/>
            <a:ext cx="6863848" cy="1814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unutrašnjem se uhu nalazi i osjetilni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organ za ravnotežu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orijentaciju tijela u prostoru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Ispunjen je tekućinom pa pokreti našeg tijela uzrokuju kretanje te tekućine što podražuje osjetilne stanice za ravnotežu i gibanje		   stvaranje živčanog impulsa koji putuje u mozak. 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xmlns="" id="{650144AA-4B81-4EDA-9CC0-8CC22937F3B1}"/>
              </a:ext>
            </a:extLst>
          </p:cNvPr>
          <p:cNvSpPr/>
          <p:nvPr/>
        </p:nvSpPr>
        <p:spPr>
          <a:xfrm>
            <a:off x="3065360" y="1818433"/>
            <a:ext cx="621437" cy="23969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0E94D01B-F969-4623-AACF-EE1C43FFBC1A}"/>
              </a:ext>
            </a:extLst>
          </p:cNvPr>
          <p:cNvSpPr txBox="1">
            <a:spLocks/>
          </p:cNvSpPr>
          <p:nvPr/>
        </p:nvSpPr>
        <p:spPr bwMode="gray">
          <a:xfrm>
            <a:off x="5399035" y="2323053"/>
            <a:ext cx="6426021" cy="9070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Veliki i mali mozak utječu na stezanje mišića i omogućuju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održavanje ravnoteže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1E2BA31A-5135-44BF-8B68-59034F55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62" y="3047916"/>
            <a:ext cx="2100469" cy="3150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4C97148B-0CAF-466F-BE8F-99410DCC6723}"/>
              </a:ext>
            </a:extLst>
          </p:cNvPr>
          <p:cNvSpPr txBox="1"/>
          <p:nvPr/>
        </p:nvSpPr>
        <p:spPr>
          <a:xfrm>
            <a:off x="7263670" y="4623268"/>
            <a:ext cx="3134578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 koji način funkcionira ORGAN ZA RAVNOTEŽU i ORJENTACIJU U PROSTORU?</a:t>
            </a:r>
          </a:p>
        </p:txBody>
      </p:sp>
    </p:spTree>
    <p:extLst>
      <p:ext uri="{BB962C8B-B14F-4D97-AF65-F5344CB8AC3E}">
        <p14:creationId xmlns:p14="http://schemas.microsoft.com/office/powerpoint/2010/main" xmlns="" val="15772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0E94D01B-F969-4623-AACF-EE1C43FFBC1A}"/>
              </a:ext>
            </a:extLst>
          </p:cNvPr>
          <p:cNvSpPr txBox="1">
            <a:spLocks/>
          </p:cNvSpPr>
          <p:nvPr/>
        </p:nvSpPr>
        <p:spPr bwMode="gray">
          <a:xfrm>
            <a:off x="2452414" y="5273039"/>
            <a:ext cx="7287171" cy="122528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Stalno podraživanje osjetilnih stanica u unutarnjem uhu kod nekih osoba izaziva vrtoglavicu, mučninu tzv. „morsku bolest”.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Vožnja prijevoznim sredstvima ili vrtnja na vrtuljku.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883F1CE-DB7C-460E-A75D-04B40DD17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782698" y="3543886"/>
            <a:ext cx="1514376" cy="1514376"/>
          </a:xfrm>
          <a:prstGeom prst="ellipse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46E904D-1A61-439A-82E9-A076AEEC9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039212" y="328915"/>
            <a:ext cx="2917580" cy="1945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4314803-B25E-4425-942B-A80479D0E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0334" t="14753" r="9630"/>
          <a:stretch/>
        </p:blipFill>
        <p:spPr>
          <a:xfrm>
            <a:off x="4714815" y="2735193"/>
            <a:ext cx="3223475" cy="2325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43B98360-6ED5-418B-9862-9BBB0AC82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78155" y="2608700"/>
            <a:ext cx="3092252" cy="223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938211D-A514-42F6-9E93-EA1700AF0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 l="8946" t="16452" r="5598" b="17629"/>
          <a:stretch/>
        </p:blipFill>
        <p:spPr>
          <a:xfrm>
            <a:off x="1451114" y="406966"/>
            <a:ext cx="3092253" cy="1788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1E8AC639-7917-4464-9D23-465A575379BE}"/>
              </a:ext>
            </a:extLst>
          </p:cNvPr>
          <p:cNvSpPr txBox="1"/>
          <p:nvPr/>
        </p:nvSpPr>
        <p:spPr>
          <a:xfrm>
            <a:off x="8434135" y="2195919"/>
            <a:ext cx="31345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to „morska bolest” i kada se može javiti?</a:t>
            </a:r>
          </a:p>
        </p:txBody>
      </p:sp>
    </p:spTree>
    <p:extLst>
      <p:ext uri="{BB962C8B-B14F-4D97-AF65-F5344CB8AC3E}">
        <p14:creationId xmlns:p14="http://schemas.microsoft.com/office/powerpoint/2010/main" xmlns="" val="369924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149" y="5476240"/>
            <a:ext cx="4266764" cy="99130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Okus i miris -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893F66B-D68C-48DC-87CF-407E3F17E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0" r="6696"/>
          <a:stretch/>
        </p:blipFill>
        <p:spPr>
          <a:xfrm>
            <a:off x="2702559" y="3429000"/>
            <a:ext cx="2194265" cy="2503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A9781DA-D92A-44DB-ACF0-59660317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810" y="1089267"/>
            <a:ext cx="2440678" cy="27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088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5C372645-8DEF-4C1B-8899-B9D0B6102F0B}"/>
              </a:ext>
            </a:extLst>
          </p:cNvPr>
          <p:cNvSpPr txBox="1">
            <a:spLocks/>
          </p:cNvSpPr>
          <p:nvPr/>
        </p:nvSpPr>
        <p:spPr bwMode="gray">
          <a:xfrm>
            <a:off x="292863" y="1679177"/>
            <a:ext cx="8325776" cy="186931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Mišićni organ važan za miješanje hrane, oblikovanje zalogaja, gutanje i </a:t>
            </a:r>
            <a:r>
              <a:rPr lang="hr-HR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osjetilni organ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sluznici površine jezika je mnoštvo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osjetilnih stanica za okus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Površina jezika je naborana i izbrazdana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Postoji 5 glavnih okusa: slatko, slano, kiselo, gorko i umami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0645FAAC-302E-47A6-A3E5-E697E2D3C788}"/>
              </a:ext>
            </a:extLst>
          </p:cNvPr>
          <p:cNvSpPr txBox="1">
            <a:spLocks/>
          </p:cNvSpPr>
          <p:nvPr/>
        </p:nvSpPr>
        <p:spPr bwMode="gray">
          <a:xfrm>
            <a:off x="376808" y="4265621"/>
            <a:ext cx="8688575" cy="10772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TVARI TOPLJIVE U SLINI 	     OSJETILNE STANICE ZA OKUS  PRETVARAJU KEMIJSKE PODRAŽAJE IZ HRANE 		    ŽIVČANE IMPULSE		 OKUSNIM ŽIVCEM 	</a:t>
            </a:r>
          </a:p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KORA VELIKOG MOZGA </a:t>
            </a:r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93A995DA-3727-43CD-89BD-47CAE4F96A18}"/>
              </a:ext>
            </a:extLst>
          </p:cNvPr>
          <p:cNvSpPr/>
          <p:nvPr/>
        </p:nvSpPr>
        <p:spPr>
          <a:xfrm>
            <a:off x="2970365" y="4394899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AE00CD13-D466-4F04-B896-814A70312650}"/>
              </a:ext>
            </a:extLst>
          </p:cNvPr>
          <p:cNvSpPr/>
          <p:nvPr/>
        </p:nvSpPr>
        <p:spPr>
          <a:xfrm>
            <a:off x="2863832" y="4700683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CF130D10-D311-452B-A8CC-4AF22405748B}"/>
              </a:ext>
            </a:extLst>
          </p:cNvPr>
          <p:cNvSpPr/>
          <p:nvPr/>
        </p:nvSpPr>
        <p:spPr>
          <a:xfrm>
            <a:off x="5448714" y="4723026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07107308-BFCF-4D8A-908D-D6EF1E4DBE63}"/>
              </a:ext>
            </a:extLst>
          </p:cNvPr>
          <p:cNvSpPr/>
          <p:nvPr/>
        </p:nvSpPr>
        <p:spPr>
          <a:xfrm>
            <a:off x="8021261" y="4683720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C4E2D24-BB21-406A-97C7-EB9EAFF7C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10873" r="23937" b="-347"/>
          <a:stretch/>
        </p:blipFill>
        <p:spPr>
          <a:xfrm>
            <a:off x="9779949" y="1938537"/>
            <a:ext cx="2035243" cy="29245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266C3C10-3E89-4F71-BBFD-69B20FD2E60D}"/>
              </a:ext>
            </a:extLst>
          </p:cNvPr>
          <p:cNvSpPr txBox="1"/>
          <p:nvPr/>
        </p:nvSpPr>
        <p:spPr>
          <a:xfrm>
            <a:off x="9974323" y="5060156"/>
            <a:ext cx="155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površina jezika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A1A047B8-7A04-4EC9-BBB4-B5B59D9E60DD}"/>
              </a:ext>
            </a:extLst>
          </p:cNvPr>
          <p:cNvSpPr txBox="1"/>
          <p:nvPr/>
        </p:nvSpPr>
        <p:spPr>
          <a:xfrm>
            <a:off x="732855" y="604574"/>
            <a:ext cx="31345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Kako je građen JEZIK i koja je njegova uloga?</a:t>
            </a:r>
          </a:p>
        </p:txBody>
      </p:sp>
    </p:spTree>
    <p:extLst>
      <p:ext uri="{BB962C8B-B14F-4D97-AF65-F5344CB8AC3E}">
        <p14:creationId xmlns:p14="http://schemas.microsoft.com/office/powerpoint/2010/main" xmlns="" val="425871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8" grpId="0" animBg="1"/>
      <p:bldP spid="10" grpId="0" animBg="1"/>
      <p:bldP spid="11" grpId="0" animBg="1"/>
      <p:bldP spid="12" grpId="0" animBg="1"/>
      <p:bldP spid="2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xmlns="" id="{B09BF6E5-C419-439C-B59B-FAD2D1F0C14A}"/>
              </a:ext>
            </a:extLst>
          </p:cNvPr>
          <p:cNvSpPr txBox="1">
            <a:spLocks/>
          </p:cNvSpPr>
          <p:nvPr/>
        </p:nvSpPr>
        <p:spPr bwMode="gray">
          <a:xfrm>
            <a:off x="4047306" y="239623"/>
            <a:ext cx="3391270" cy="42188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Površina jezika - 5 osnovnih okusa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FC10D27-DBA4-4A65-ADDF-7B854487C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13" y="1148494"/>
            <a:ext cx="4579056" cy="39077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8B2C8737-8163-4CEA-919B-3CDAB91F042A}"/>
              </a:ext>
            </a:extLst>
          </p:cNvPr>
          <p:cNvSpPr txBox="1">
            <a:spLocks/>
          </p:cNvSpPr>
          <p:nvPr/>
        </p:nvSpPr>
        <p:spPr bwMode="gray">
          <a:xfrm>
            <a:off x="1133751" y="4709092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SLATKO</a:t>
            </a: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0846D396-03B3-4FD2-9F76-6815C1C14337}"/>
              </a:ext>
            </a:extLst>
          </p:cNvPr>
          <p:cNvCxnSpPr>
            <a:cxnSpLocks/>
          </p:cNvCxnSpPr>
          <p:nvPr/>
        </p:nvCxnSpPr>
        <p:spPr>
          <a:xfrm flipH="1">
            <a:off x="2706173" y="4611215"/>
            <a:ext cx="1759580" cy="34943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0BA1F3D3-AF4C-4F94-8367-E847C1084E44}"/>
              </a:ext>
            </a:extLst>
          </p:cNvPr>
          <p:cNvSpPr txBox="1">
            <a:spLocks/>
          </p:cNvSpPr>
          <p:nvPr/>
        </p:nvSpPr>
        <p:spPr bwMode="gray">
          <a:xfrm>
            <a:off x="1101259" y="2950131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KISELO</a:t>
            </a: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B5A573EB-B039-4986-B677-A2ECF5307F0D}"/>
              </a:ext>
            </a:extLst>
          </p:cNvPr>
          <p:cNvSpPr txBox="1">
            <a:spLocks/>
          </p:cNvSpPr>
          <p:nvPr/>
        </p:nvSpPr>
        <p:spPr bwMode="gray">
          <a:xfrm>
            <a:off x="1133751" y="3821416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SLANO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xmlns="" id="{95922319-4426-48C1-8ABF-F4DC4EC02942}"/>
              </a:ext>
            </a:extLst>
          </p:cNvPr>
          <p:cNvSpPr txBox="1">
            <a:spLocks/>
          </p:cNvSpPr>
          <p:nvPr/>
        </p:nvSpPr>
        <p:spPr bwMode="gray">
          <a:xfrm>
            <a:off x="8993213" y="4384352"/>
            <a:ext cx="1901838" cy="79318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osjetilne stanice za okus</a:t>
            </a:r>
          </a:p>
        </p:txBody>
      </p: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7DCACD98-F310-4925-B82B-D5EDC05BB019}"/>
              </a:ext>
            </a:extLst>
          </p:cNvPr>
          <p:cNvCxnSpPr>
            <a:cxnSpLocks/>
          </p:cNvCxnSpPr>
          <p:nvPr/>
        </p:nvCxnSpPr>
        <p:spPr>
          <a:xfrm flipH="1" flipV="1">
            <a:off x="2706173" y="4139955"/>
            <a:ext cx="1476687" cy="1321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EC491773-CE78-43A9-AF19-C96DA8E5A24C}"/>
              </a:ext>
            </a:extLst>
          </p:cNvPr>
          <p:cNvCxnSpPr>
            <a:cxnSpLocks/>
          </p:cNvCxnSpPr>
          <p:nvPr/>
        </p:nvCxnSpPr>
        <p:spPr>
          <a:xfrm>
            <a:off x="7051832" y="4139955"/>
            <a:ext cx="2083290" cy="3965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xmlns="" id="{9EFC3A7E-F128-4992-96E0-0E3C016B362B}"/>
              </a:ext>
            </a:extLst>
          </p:cNvPr>
          <p:cNvCxnSpPr>
            <a:cxnSpLocks/>
          </p:cNvCxnSpPr>
          <p:nvPr/>
        </p:nvCxnSpPr>
        <p:spPr>
          <a:xfrm flipH="1" flipV="1">
            <a:off x="2732807" y="3214525"/>
            <a:ext cx="1341134" cy="66521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D9C20C3B-E996-4AFF-BA35-DDD69D274138}"/>
              </a:ext>
            </a:extLst>
          </p:cNvPr>
          <p:cNvSpPr txBox="1">
            <a:spLocks/>
          </p:cNvSpPr>
          <p:nvPr/>
        </p:nvSpPr>
        <p:spPr bwMode="gray">
          <a:xfrm>
            <a:off x="1101259" y="2057116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GORKO</a:t>
            </a:r>
          </a:p>
        </p:txBody>
      </p: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xmlns="" id="{C50C1378-E958-405B-BD6C-3590F17FF424}"/>
              </a:ext>
            </a:extLst>
          </p:cNvPr>
          <p:cNvCxnSpPr>
            <a:cxnSpLocks/>
          </p:cNvCxnSpPr>
          <p:nvPr/>
        </p:nvCxnSpPr>
        <p:spPr>
          <a:xfrm flipH="1" flipV="1">
            <a:off x="2706173" y="2441359"/>
            <a:ext cx="1662210" cy="9513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sa strelicom 38">
            <a:extLst>
              <a:ext uri="{FF2B5EF4-FFF2-40B4-BE49-F238E27FC236}">
                <a16:creationId xmlns:a16="http://schemas.microsoft.com/office/drawing/2014/main" xmlns="" id="{E7870B97-04AB-4C1C-9A7C-B687EBE5E802}"/>
              </a:ext>
            </a:extLst>
          </p:cNvPr>
          <p:cNvCxnSpPr>
            <a:cxnSpLocks/>
          </p:cNvCxnSpPr>
          <p:nvPr/>
        </p:nvCxnSpPr>
        <p:spPr>
          <a:xfrm>
            <a:off x="4502523" y="4031307"/>
            <a:ext cx="637646" cy="1579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Naslov 1">
            <a:extLst>
              <a:ext uri="{FF2B5EF4-FFF2-40B4-BE49-F238E27FC236}">
                <a16:creationId xmlns:a16="http://schemas.microsoft.com/office/drawing/2014/main" xmlns="" id="{8A89E7DC-DBC3-43A5-A614-E742B2A608FF}"/>
              </a:ext>
            </a:extLst>
          </p:cNvPr>
          <p:cNvSpPr txBox="1">
            <a:spLocks/>
          </p:cNvSpPr>
          <p:nvPr/>
        </p:nvSpPr>
        <p:spPr bwMode="gray">
          <a:xfrm>
            <a:off x="4450453" y="5745923"/>
            <a:ext cx="1521982" cy="52878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UMAMI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6869D505-F43C-4BE7-82BF-E5F5BE7572ED}"/>
              </a:ext>
            </a:extLst>
          </p:cNvPr>
          <p:cNvSpPr txBox="1"/>
          <p:nvPr/>
        </p:nvSpPr>
        <p:spPr>
          <a:xfrm>
            <a:off x="327453" y="271210"/>
            <a:ext cx="31345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Znaš li smještaj pojedinih okusa na jeziku?</a:t>
            </a:r>
          </a:p>
        </p:txBody>
      </p:sp>
    </p:spTree>
    <p:extLst>
      <p:ext uri="{BB962C8B-B14F-4D97-AF65-F5344CB8AC3E}">
        <p14:creationId xmlns:p14="http://schemas.microsoft.com/office/powerpoint/2010/main" xmlns="" val="21556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8" grpId="0" animBg="1"/>
      <p:bldP spid="19" grpId="0" animBg="1"/>
      <p:bldP spid="20" grpId="0" animBg="1"/>
      <p:bldP spid="32" grpId="0" animBg="1"/>
      <p:bldP spid="4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xmlns="" id="{7975C568-AFDE-4F1F-B2EB-F317CF901AFF}"/>
              </a:ext>
            </a:extLst>
          </p:cNvPr>
          <p:cNvSpPr txBox="1">
            <a:spLocks/>
          </p:cNvSpPr>
          <p:nvPr/>
        </p:nvSpPr>
        <p:spPr bwMode="gray">
          <a:xfrm>
            <a:off x="285564" y="1085698"/>
            <a:ext cx="8325776" cy="959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dio dišnog sustava i osjetilni organ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osjetilne stanice za miris su u gornjem dijelu nosnih šupljina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064E16A8-70E3-408A-BFA9-CFE4E293C129}"/>
              </a:ext>
            </a:extLst>
          </p:cNvPr>
          <p:cNvSpPr txBox="1">
            <a:spLocks/>
          </p:cNvSpPr>
          <p:nvPr/>
        </p:nvSpPr>
        <p:spPr bwMode="gray">
          <a:xfrm>
            <a:off x="285564" y="2358589"/>
            <a:ext cx="10455232" cy="95963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ČESTICE MIRISA OTOPLJENE U VLAŽNOJ SLUZNICI NOSA 		PODRAŽIVANJE OSJETILNIH STANICA ZA MIRIS			ŽIVČANI IMPULS 		  NJUŠNI ŽIVAC	       KORA VELIKOG MOZGA	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xmlns="" id="{91F7A1B0-3637-44FD-9C35-F5AB5D6BE621}"/>
              </a:ext>
            </a:extLst>
          </p:cNvPr>
          <p:cNvSpPr/>
          <p:nvPr/>
        </p:nvSpPr>
        <p:spPr>
          <a:xfrm>
            <a:off x="6173918" y="2696624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D40FB353-0064-4EDA-B9BD-FB61384568C6}"/>
              </a:ext>
            </a:extLst>
          </p:cNvPr>
          <p:cNvSpPr/>
          <p:nvPr/>
        </p:nvSpPr>
        <p:spPr>
          <a:xfrm>
            <a:off x="6173918" y="3014049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desno 21">
            <a:extLst>
              <a:ext uri="{FF2B5EF4-FFF2-40B4-BE49-F238E27FC236}">
                <a16:creationId xmlns:a16="http://schemas.microsoft.com/office/drawing/2014/main" xmlns="" id="{630FBE5D-F030-46CB-B999-DDE7A6226C67}"/>
              </a:ext>
            </a:extLst>
          </p:cNvPr>
          <p:cNvSpPr/>
          <p:nvPr/>
        </p:nvSpPr>
        <p:spPr>
          <a:xfrm>
            <a:off x="4066708" y="3014647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desno 22">
            <a:extLst>
              <a:ext uri="{FF2B5EF4-FFF2-40B4-BE49-F238E27FC236}">
                <a16:creationId xmlns:a16="http://schemas.microsoft.com/office/drawing/2014/main" xmlns="" id="{B4AFC3C7-52F3-44F0-AB7C-8B1135ABF9F9}"/>
              </a:ext>
            </a:extLst>
          </p:cNvPr>
          <p:cNvSpPr/>
          <p:nvPr/>
        </p:nvSpPr>
        <p:spPr>
          <a:xfrm>
            <a:off x="1594520" y="3010996"/>
            <a:ext cx="479394" cy="16240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xmlns="" id="{D7575CB8-DBA9-48D9-A5E3-528A3B74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5216" r="11725" b="17578"/>
          <a:stretch/>
        </p:blipFill>
        <p:spPr>
          <a:xfrm>
            <a:off x="4904586" y="3730444"/>
            <a:ext cx="2382828" cy="28034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xmlns="" id="{D2F068FA-8E92-4762-A6FC-4B949099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760716" y="5273040"/>
            <a:ext cx="1728376" cy="1564640"/>
          </a:xfrm>
          <a:prstGeom prst="rect">
            <a:avLst/>
          </a:prstGeom>
        </p:spPr>
      </p:pic>
      <p:sp>
        <p:nvSpPr>
          <p:cNvPr id="42" name="Naslov 1">
            <a:extLst>
              <a:ext uri="{FF2B5EF4-FFF2-40B4-BE49-F238E27FC236}">
                <a16:creationId xmlns:a16="http://schemas.microsoft.com/office/drawing/2014/main" xmlns="" id="{F994EB39-03F6-4B7B-9770-798FE66ED34D}"/>
              </a:ext>
            </a:extLst>
          </p:cNvPr>
          <p:cNvSpPr txBox="1">
            <a:spLocks/>
          </p:cNvSpPr>
          <p:nvPr/>
        </p:nvSpPr>
        <p:spPr bwMode="gray">
          <a:xfrm>
            <a:off x="2939564" y="4451153"/>
            <a:ext cx="1366841" cy="68071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NOSNA ŠUPLJINA</a:t>
            </a:r>
          </a:p>
        </p:txBody>
      </p:sp>
      <p:cxnSp>
        <p:nvCxnSpPr>
          <p:cNvPr id="43" name="Ravni poveznik sa strelicom 42">
            <a:extLst>
              <a:ext uri="{FF2B5EF4-FFF2-40B4-BE49-F238E27FC236}">
                <a16:creationId xmlns:a16="http://schemas.microsoft.com/office/drawing/2014/main" xmlns="" id="{927B66B4-0780-4095-8D27-73D6B0C62F65}"/>
              </a:ext>
            </a:extLst>
          </p:cNvPr>
          <p:cNvCxnSpPr>
            <a:cxnSpLocks/>
          </p:cNvCxnSpPr>
          <p:nvPr/>
        </p:nvCxnSpPr>
        <p:spPr>
          <a:xfrm flipH="1" flipV="1">
            <a:off x="4348480" y="4805680"/>
            <a:ext cx="1290321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Naslov 1">
            <a:extLst>
              <a:ext uri="{FF2B5EF4-FFF2-40B4-BE49-F238E27FC236}">
                <a16:creationId xmlns:a16="http://schemas.microsoft.com/office/drawing/2014/main" xmlns="" id="{1264196F-4BCB-4952-8B8D-3B0FCECB822C}"/>
              </a:ext>
            </a:extLst>
          </p:cNvPr>
          <p:cNvSpPr txBox="1">
            <a:spLocks/>
          </p:cNvSpPr>
          <p:nvPr/>
        </p:nvSpPr>
        <p:spPr bwMode="gray">
          <a:xfrm>
            <a:off x="7885595" y="4814999"/>
            <a:ext cx="2136936" cy="68071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OSJETILNE STANICE ZA MIRIS</a:t>
            </a:r>
          </a:p>
        </p:txBody>
      </p:sp>
      <p:sp>
        <p:nvSpPr>
          <p:cNvPr id="47" name="Elipsa 46">
            <a:extLst>
              <a:ext uri="{FF2B5EF4-FFF2-40B4-BE49-F238E27FC236}">
                <a16:creationId xmlns:a16="http://schemas.microsoft.com/office/drawing/2014/main" xmlns="" id="{62299726-C37B-445C-A97A-A666411A6962}"/>
              </a:ext>
            </a:extLst>
          </p:cNvPr>
          <p:cNvSpPr/>
          <p:nvPr/>
        </p:nvSpPr>
        <p:spPr>
          <a:xfrm>
            <a:off x="5677209" y="4177267"/>
            <a:ext cx="837584" cy="577613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8" name="Ravni poveznik sa strelicom 47">
            <a:extLst>
              <a:ext uri="{FF2B5EF4-FFF2-40B4-BE49-F238E27FC236}">
                <a16:creationId xmlns:a16="http://schemas.microsoft.com/office/drawing/2014/main" xmlns="" id="{18675F3D-0476-4DB6-BB6E-1B0B7D6619DA}"/>
              </a:ext>
            </a:extLst>
          </p:cNvPr>
          <p:cNvCxnSpPr>
            <a:cxnSpLocks/>
          </p:cNvCxnSpPr>
          <p:nvPr/>
        </p:nvCxnSpPr>
        <p:spPr>
          <a:xfrm>
            <a:off x="6472384" y="4597776"/>
            <a:ext cx="1328728" cy="4344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Naslov 1">
            <a:extLst>
              <a:ext uri="{FF2B5EF4-FFF2-40B4-BE49-F238E27FC236}">
                <a16:creationId xmlns:a16="http://schemas.microsoft.com/office/drawing/2014/main" xmlns="" id="{A55C1294-3346-447C-A197-993C7AA9BE6B}"/>
              </a:ext>
            </a:extLst>
          </p:cNvPr>
          <p:cNvSpPr txBox="1">
            <a:spLocks/>
          </p:cNvSpPr>
          <p:nvPr/>
        </p:nvSpPr>
        <p:spPr bwMode="gray">
          <a:xfrm>
            <a:off x="8159396" y="3988860"/>
            <a:ext cx="1803312" cy="4622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NJUŠNI ŽIVAC</a:t>
            </a:r>
          </a:p>
        </p:txBody>
      </p:sp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xmlns="" id="{B31F2C98-72E9-407F-A9F5-3C7760D2E295}"/>
              </a:ext>
            </a:extLst>
          </p:cNvPr>
          <p:cNvCxnSpPr>
            <a:cxnSpLocks/>
          </p:cNvCxnSpPr>
          <p:nvPr/>
        </p:nvCxnSpPr>
        <p:spPr>
          <a:xfrm flipV="1">
            <a:off x="6642510" y="4228067"/>
            <a:ext cx="1434690" cy="17471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84005456-1CCF-4D6E-A78F-0E618E7E0E3A}"/>
              </a:ext>
            </a:extLst>
          </p:cNvPr>
          <p:cNvSpPr txBox="1"/>
          <p:nvPr/>
        </p:nvSpPr>
        <p:spPr>
          <a:xfrm>
            <a:off x="430770" y="175857"/>
            <a:ext cx="31345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NOS i koja je njegova uloga?</a:t>
            </a:r>
          </a:p>
        </p:txBody>
      </p:sp>
    </p:spTree>
    <p:extLst>
      <p:ext uri="{BB962C8B-B14F-4D97-AF65-F5344CB8AC3E}">
        <p14:creationId xmlns:p14="http://schemas.microsoft.com/office/powerpoint/2010/main" xmlns="" val="20947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8" grpId="0" animBg="1"/>
      <p:bldP spid="22" grpId="0" animBg="1"/>
      <p:bldP spid="23" grpId="0" animBg="1"/>
      <p:bldP spid="42" grpId="0" animBg="1"/>
      <p:bldP spid="46" grpId="0" animBg="1"/>
      <p:bldP spid="47" grpId="0" animBg="1"/>
      <p:bldP spid="52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BAEBFA2E-E395-4BD3-91C7-6A7B1A7D3B72}"/>
              </a:ext>
            </a:extLst>
          </p:cNvPr>
          <p:cNvSpPr txBox="1">
            <a:spLocks/>
          </p:cNvSpPr>
          <p:nvPr/>
        </p:nvSpPr>
        <p:spPr bwMode="gray">
          <a:xfrm>
            <a:off x="285564" y="1158241"/>
            <a:ext cx="8441876" cy="1676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najveći organ našeg tijela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zaštitna i osjetilna uloga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osjetilo je za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bol, dodir, toplinu i hladnoću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bogata osjetilnim stanicama i živcima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živci primaju podražaje i prenose ih do odgovarajućeg središta u mozgu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ACDF0CB1-4E1B-43C7-8174-1AD1AE1FF08E}"/>
              </a:ext>
            </a:extLst>
          </p:cNvPr>
          <p:cNvSpPr txBox="1">
            <a:spLocks/>
          </p:cNvSpPr>
          <p:nvPr/>
        </p:nvSpPr>
        <p:spPr bwMode="gray">
          <a:xfrm>
            <a:off x="1351280" y="3183748"/>
            <a:ext cx="7287171" cy="121464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Koža nije na svim mjestima jednako osjetljiva.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Najviše smo osjetljivi na mjestima izloženima vanjskim utjecajima npr. jagodice prstiju.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BC27D5FB-9051-4373-B097-AF40A0AA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303281" y="4646950"/>
            <a:ext cx="1792719" cy="1909246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1DF4BD35-38C9-445F-9114-1C6EFD230DBF}"/>
              </a:ext>
            </a:extLst>
          </p:cNvPr>
          <p:cNvSpPr txBox="1"/>
          <p:nvPr/>
        </p:nvSpPr>
        <p:spPr>
          <a:xfrm>
            <a:off x="3343975" y="201793"/>
            <a:ext cx="31345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KOŽA i koja je njezina uloga?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C936C49A-1C3F-4EF7-BA50-69588B478D4E}"/>
              </a:ext>
            </a:extLst>
          </p:cNvPr>
          <p:cNvSpPr txBox="1"/>
          <p:nvPr/>
        </p:nvSpPr>
        <p:spPr>
          <a:xfrm>
            <a:off x="6899975" y="4991873"/>
            <a:ext cx="3134578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Je li koža jednako osjetljiva na svim dijelovima našeg tijela?</a:t>
            </a:r>
          </a:p>
        </p:txBody>
      </p:sp>
    </p:spTree>
    <p:extLst>
      <p:ext uri="{BB962C8B-B14F-4D97-AF65-F5344CB8AC3E}">
        <p14:creationId xmlns:p14="http://schemas.microsoft.com/office/powerpoint/2010/main" xmlns="" val="139136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xmlns="" id="{8C0C93A7-DDA3-4A85-B9BC-B251C1ABE9C9}"/>
              </a:ext>
            </a:extLst>
          </p:cNvPr>
          <p:cNvSpPr txBox="1">
            <a:spLocks/>
          </p:cNvSpPr>
          <p:nvPr/>
        </p:nvSpPr>
        <p:spPr bwMode="gray">
          <a:xfrm>
            <a:off x="9687570" y="1834794"/>
            <a:ext cx="2136331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OSJETILNA TJELEŠCA ZA HLADNO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B846C8C2-B52A-4DF7-9962-2A0B85F35F08}"/>
              </a:ext>
            </a:extLst>
          </p:cNvPr>
          <p:cNvSpPr txBox="1">
            <a:spLocks/>
          </p:cNvSpPr>
          <p:nvPr/>
        </p:nvSpPr>
        <p:spPr bwMode="gray">
          <a:xfrm>
            <a:off x="566807" y="1223818"/>
            <a:ext cx="2261079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ŽIVČANI ZAVRŠETCI ODGOVORNI ZA BOL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xmlns="" id="{48FC026D-DBF6-47B1-BA14-649472A95A63}"/>
              </a:ext>
            </a:extLst>
          </p:cNvPr>
          <p:cNvSpPr txBox="1">
            <a:spLocks/>
          </p:cNvSpPr>
          <p:nvPr/>
        </p:nvSpPr>
        <p:spPr bwMode="gray">
          <a:xfrm>
            <a:off x="282693" y="3265762"/>
            <a:ext cx="2386919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OSJETILNA TJELEŠCA ZA TOPLO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xmlns="" id="{0D952FA7-57DA-4C15-9B96-07F7727EEFA2}"/>
              </a:ext>
            </a:extLst>
          </p:cNvPr>
          <p:cNvSpPr txBox="1">
            <a:spLocks/>
          </p:cNvSpPr>
          <p:nvPr/>
        </p:nvSpPr>
        <p:spPr bwMode="gray">
          <a:xfrm>
            <a:off x="9687570" y="3492902"/>
            <a:ext cx="2136331" cy="7833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OSJETILNA TJELEŠCA ZA OPIP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11A3625-C5E2-4358-AABD-FFD5CF57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78" y="1616602"/>
            <a:ext cx="5709907" cy="37490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22D866E3-D231-4739-B2C6-D911151167F1}"/>
              </a:ext>
            </a:extLst>
          </p:cNvPr>
          <p:cNvCxnSpPr>
            <a:cxnSpLocks/>
          </p:cNvCxnSpPr>
          <p:nvPr/>
        </p:nvCxnSpPr>
        <p:spPr>
          <a:xfrm flipH="1" flipV="1">
            <a:off x="2707690" y="1711766"/>
            <a:ext cx="849564" cy="118235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xmlns="" id="{E8FBC53F-BDC9-4562-A577-33652BDD085D}"/>
              </a:ext>
            </a:extLst>
          </p:cNvPr>
          <p:cNvCxnSpPr>
            <a:cxnSpLocks/>
          </p:cNvCxnSpPr>
          <p:nvPr/>
        </p:nvCxnSpPr>
        <p:spPr>
          <a:xfrm flipH="1" flipV="1">
            <a:off x="2414726" y="3835153"/>
            <a:ext cx="967666" cy="68915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xmlns="" id="{4CE7E4C1-32A8-4775-A3A6-A95185867A04}"/>
              </a:ext>
            </a:extLst>
          </p:cNvPr>
          <p:cNvCxnSpPr>
            <a:cxnSpLocks/>
          </p:cNvCxnSpPr>
          <p:nvPr/>
        </p:nvCxnSpPr>
        <p:spPr>
          <a:xfrm flipV="1">
            <a:off x="8922058" y="4049155"/>
            <a:ext cx="1005479" cy="5115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xmlns="" id="{A52209D8-3FEE-4072-A680-09FF2E3408F6}"/>
              </a:ext>
            </a:extLst>
          </p:cNvPr>
          <p:cNvCxnSpPr>
            <a:cxnSpLocks/>
          </p:cNvCxnSpPr>
          <p:nvPr/>
        </p:nvCxnSpPr>
        <p:spPr>
          <a:xfrm flipV="1">
            <a:off x="8879150" y="2470408"/>
            <a:ext cx="1005479" cy="51153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16FE4D8C-3361-4073-BB52-D9FE39FFB960}"/>
              </a:ext>
            </a:extLst>
          </p:cNvPr>
          <p:cNvSpPr txBox="1">
            <a:spLocks/>
          </p:cNvSpPr>
          <p:nvPr/>
        </p:nvSpPr>
        <p:spPr bwMode="gray">
          <a:xfrm>
            <a:off x="3941011" y="5893693"/>
            <a:ext cx="4460240" cy="5242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Osjetilna tjelešca i živčani završetci u koži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491DDBCC-0937-462E-BF8A-235A242BEBDE}"/>
              </a:ext>
            </a:extLst>
          </p:cNvPr>
          <p:cNvSpPr txBox="1"/>
          <p:nvPr/>
        </p:nvSpPr>
        <p:spPr>
          <a:xfrm>
            <a:off x="4528711" y="440059"/>
            <a:ext cx="3134578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tjelešca u koži.</a:t>
            </a:r>
          </a:p>
        </p:txBody>
      </p:sp>
    </p:spTree>
    <p:extLst>
      <p:ext uri="{BB962C8B-B14F-4D97-AF65-F5344CB8AC3E}">
        <p14:creationId xmlns:p14="http://schemas.microsoft.com/office/powerpoint/2010/main" xmlns="" val="360078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21" grpId="0" animBg="1"/>
      <p:bldP spid="3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ACDF0CB1-4E1B-43C7-8174-1AD1AE1FF08E}"/>
              </a:ext>
            </a:extLst>
          </p:cNvPr>
          <p:cNvSpPr txBox="1">
            <a:spLocks/>
          </p:cNvSpPr>
          <p:nvPr/>
        </p:nvSpPr>
        <p:spPr bwMode="gray">
          <a:xfrm>
            <a:off x="2818175" y="5567679"/>
            <a:ext cx="6092146" cy="65632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Osjet BOLI nije jednak na svim dijelovima kože na tijelu.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61DDB445-E6ED-49C5-A414-878764A20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67201" y="3179843"/>
            <a:ext cx="2323894" cy="1747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C58F0D7-BA4F-440E-98CD-3A37B3E2B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3" r="5650"/>
          <a:stretch/>
        </p:blipFill>
        <p:spPr>
          <a:xfrm>
            <a:off x="3428356" y="1997052"/>
            <a:ext cx="1757115" cy="23655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B7FC14F-283F-4559-9E4B-CC1591F90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732" y="3443808"/>
            <a:ext cx="2544667" cy="16953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62AA3C1-3563-4225-AC8F-3278BB63BA9A}"/>
              </a:ext>
            </a:extLst>
          </p:cNvPr>
          <p:cNvSpPr txBox="1"/>
          <p:nvPr/>
        </p:nvSpPr>
        <p:spPr>
          <a:xfrm>
            <a:off x="602396" y="328299"/>
            <a:ext cx="3134578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Je li osjet BOLI jednak na svim dijelovima našeg tijela?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8259F4C7-A885-465D-A408-C42BA127033C}"/>
              </a:ext>
            </a:extLst>
          </p:cNvPr>
          <p:cNvSpPr txBox="1">
            <a:spLocks/>
          </p:cNvSpPr>
          <p:nvPr/>
        </p:nvSpPr>
        <p:spPr bwMode="gray">
          <a:xfrm>
            <a:off x="6033781" y="438209"/>
            <a:ext cx="2876540" cy="189021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Lijekovi protiv bolova mogu </a:t>
            </a:r>
            <a:r>
              <a:rPr lang="hr-HR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blokirati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prijenos živčanog impulsa na mjestu nastanka boli prema mozgu.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9AE0A615-599C-4C93-9B69-75F2AC59B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825" y="2328423"/>
            <a:ext cx="2294334" cy="3450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46994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F3FDC9DA-71D2-4073-90CB-CD208BBDB4EA}"/>
              </a:ext>
            </a:extLst>
          </p:cNvPr>
          <p:cNvSpPr txBox="1"/>
          <p:nvPr/>
        </p:nvSpPr>
        <p:spPr>
          <a:xfrm>
            <a:off x="4653382" y="6120225"/>
            <a:ext cx="252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građa živčane stanice - neurona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C024CC20-DE64-4156-A2BE-698E1C3B535D}"/>
              </a:ext>
            </a:extLst>
          </p:cNvPr>
          <p:cNvSpPr txBox="1">
            <a:spLocks/>
          </p:cNvSpPr>
          <p:nvPr/>
        </p:nvSpPr>
        <p:spPr bwMode="gray">
          <a:xfrm>
            <a:off x="741965" y="1221583"/>
            <a:ext cx="2044823" cy="49180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KRATKI OGRANCI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FAA040-0D53-4567-9172-305E71C20994}"/>
              </a:ext>
            </a:extLst>
          </p:cNvPr>
          <p:cNvSpPr txBox="1">
            <a:spLocks/>
          </p:cNvSpPr>
          <p:nvPr/>
        </p:nvSpPr>
        <p:spPr bwMode="gray">
          <a:xfrm>
            <a:off x="495284" y="4261538"/>
            <a:ext cx="2358439" cy="7680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DUGI OGRANAK / ŽIVČANO VLAKNO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3D84B80A-A60D-4A1B-AE9C-4DBA1C12589E}"/>
              </a:ext>
            </a:extLst>
          </p:cNvPr>
          <p:cNvSpPr txBox="1">
            <a:spLocks/>
          </p:cNvSpPr>
          <p:nvPr/>
        </p:nvSpPr>
        <p:spPr bwMode="gray">
          <a:xfrm>
            <a:off x="9222481" y="4561435"/>
            <a:ext cx="1963383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ZAVRŠNE NOŽICE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A3F7D569-D02A-4C1C-8C15-1DBF4010BC38}"/>
              </a:ext>
            </a:extLst>
          </p:cNvPr>
          <p:cNvSpPr txBox="1">
            <a:spLocks/>
          </p:cNvSpPr>
          <p:nvPr/>
        </p:nvSpPr>
        <p:spPr bwMode="gray">
          <a:xfrm>
            <a:off x="9222481" y="1965507"/>
            <a:ext cx="2358439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TIJELO ŽIVČANE STANICE</a:t>
            </a: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98B33243-CCFD-4B47-B5B5-D927C0571D0F}"/>
              </a:ext>
            </a:extLst>
          </p:cNvPr>
          <p:cNvSpPr txBox="1">
            <a:spLocks/>
          </p:cNvSpPr>
          <p:nvPr/>
        </p:nvSpPr>
        <p:spPr bwMode="gray">
          <a:xfrm>
            <a:off x="8882200" y="897855"/>
            <a:ext cx="1352426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JEZGRA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3A0CFEBF-B8D0-488A-8B0E-426B7A8C7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489" y="801083"/>
            <a:ext cx="4647460" cy="49051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64BC4CBA-CBC1-4695-A0CF-6FABACA6EA5F}"/>
              </a:ext>
            </a:extLst>
          </p:cNvPr>
          <p:cNvCxnSpPr>
            <a:cxnSpLocks/>
          </p:cNvCxnSpPr>
          <p:nvPr/>
        </p:nvCxnSpPr>
        <p:spPr>
          <a:xfrm flipV="1">
            <a:off x="5637322" y="1225119"/>
            <a:ext cx="3089429" cy="16628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xmlns="" id="{D867EAA6-0D84-4490-BCC5-1905C46F36B2}"/>
              </a:ext>
            </a:extLst>
          </p:cNvPr>
          <p:cNvCxnSpPr>
            <a:cxnSpLocks/>
          </p:cNvCxnSpPr>
          <p:nvPr/>
        </p:nvCxnSpPr>
        <p:spPr>
          <a:xfrm flipV="1">
            <a:off x="5841507" y="2179279"/>
            <a:ext cx="3222594" cy="80083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xmlns="" id="{C9D7F0C9-B503-4003-89A9-70F9D3B30621}"/>
              </a:ext>
            </a:extLst>
          </p:cNvPr>
          <p:cNvCxnSpPr>
            <a:cxnSpLocks/>
          </p:cNvCxnSpPr>
          <p:nvPr/>
        </p:nvCxnSpPr>
        <p:spPr>
          <a:xfrm flipH="1" flipV="1">
            <a:off x="2919150" y="1435356"/>
            <a:ext cx="1652850" cy="8272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xmlns="" id="{FB604C5B-E8C1-4D78-8C58-5641267A46A2}"/>
              </a:ext>
            </a:extLst>
          </p:cNvPr>
          <p:cNvCxnSpPr>
            <a:cxnSpLocks/>
          </p:cNvCxnSpPr>
          <p:nvPr/>
        </p:nvCxnSpPr>
        <p:spPr>
          <a:xfrm flipH="1" flipV="1">
            <a:off x="2507941" y="1797765"/>
            <a:ext cx="1566909" cy="93798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xmlns="" id="{29820AE1-B6A6-4BF4-B332-7A99BCBF2028}"/>
              </a:ext>
            </a:extLst>
          </p:cNvPr>
          <p:cNvCxnSpPr>
            <a:cxnSpLocks/>
          </p:cNvCxnSpPr>
          <p:nvPr/>
        </p:nvCxnSpPr>
        <p:spPr>
          <a:xfrm flipH="1">
            <a:off x="2945785" y="4261538"/>
            <a:ext cx="2715147" cy="42754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xmlns="" id="{6B39A7B4-ACF9-49BF-8539-4F314658CF13}"/>
              </a:ext>
            </a:extLst>
          </p:cNvPr>
          <p:cNvCxnSpPr>
            <a:cxnSpLocks/>
          </p:cNvCxnSpPr>
          <p:nvPr/>
        </p:nvCxnSpPr>
        <p:spPr>
          <a:xfrm flipV="1">
            <a:off x="7454268" y="4820576"/>
            <a:ext cx="1618711" cy="55398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28C1C9D7-8D8C-4821-A8B3-EEADFE8D1972}"/>
              </a:ext>
            </a:extLst>
          </p:cNvPr>
          <p:cNvSpPr txBox="1"/>
          <p:nvPr/>
        </p:nvSpPr>
        <p:spPr>
          <a:xfrm>
            <a:off x="206525" y="186237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dijelove živčane stanice.</a:t>
            </a:r>
          </a:p>
        </p:txBody>
      </p:sp>
    </p:spTree>
    <p:extLst>
      <p:ext uri="{BB962C8B-B14F-4D97-AF65-F5344CB8AC3E}">
        <p14:creationId xmlns:p14="http://schemas.microsoft.com/office/powerpoint/2010/main" xmlns="" val="234382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8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94BBFDEB-38EC-40DA-A9E4-A6E610F4BF11}"/>
              </a:ext>
            </a:extLst>
          </p:cNvPr>
          <p:cNvSpPr txBox="1">
            <a:spLocks/>
          </p:cNvSpPr>
          <p:nvPr/>
        </p:nvSpPr>
        <p:spPr bwMode="gray">
          <a:xfrm>
            <a:off x="245095" y="1168400"/>
            <a:ext cx="10523618" cy="195851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hr-H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ŽIVČANI IMPULS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nastaje kada podražljivi kratki ogranci prime određen podražaj pa na 	njihovoj površini (staničnoj membrani) nastaje promjena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ELEKTRIČNOG POTENCIJALA </a:t>
            </a:r>
            <a:r>
              <a:rPr lang="hr-HR" sz="2000" b="1" dirty="0">
                <a:ln w="0"/>
                <a:solidFill>
                  <a:schemeClr val="tx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koji se 	brzo i poput vala širi membranom živčane stanice. 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Kada promjena stigne do završnih nožica 	živčanog vlakna, </a:t>
            </a:r>
            <a:r>
              <a:rPr lang="hr-HR" sz="2000" b="1" spc="50" dirty="0" err="1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prouzročuje</a:t>
            </a:r>
            <a:r>
              <a:rPr lang="hr-HR" sz="2000" b="1" spc="50" dirty="0">
                <a:ln w="0"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otpuštanje kemijskih tvari u područje između dviju živčanih 	stanica.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565DA7F-3E12-404B-BE99-318065B4F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076" y="3429000"/>
            <a:ext cx="3092388" cy="2319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D559F1AD-B171-4B05-B644-55E29145E605}"/>
              </a:ext>
            </a:extLst>
          </p:cNvPr>
          <p:cNvSpPr txBox="1"/>
          <p:nvPr/>
        </p:nvSpPr>
        <p:spPr>
          <a:xfrm>
            <a:off x="336535" y="417191"/>
            <a:ext cx="2833385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Opiši ŽIVČANI IMPULS.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D231A44-8C79-46B5-90A2-2D5E341A538B}"/>
              </a:ext>
            </a:extLst>
          </p:cNvPr>
          <p:cNvSpPr txBox="1"/>
          <p:nvPr/>
        </p:nvSpPr>
        <p:spPr>
          <a:xfrm>
            <a:off x="336535" y="3829110"/>
            <a:ext cx="2274585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SINAPSA?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B557529E-9D68-4040-9073-92149F3F78C8}"/>
              </a:ext>
            </a:extLst>
          </p:cNvPr>
          <p:cNvSpPr txBox="1">
            <a:spLocks/>
          </p:cNvSpPr>
          <p:nvPr/>
        </p:nvSpPr>
        <p:spPr bwMode="gray">
          <a:xfrm>
            <a:off x="493056" y="4584694"/>
            <a:ext cx="4236127" cy="123012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SINAPSA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područje između završnih nožica jedne živčane stanice i kratkih ogranaka sljedeće živčane stanice.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46B7838-0A9E-4275-882A-EC602110F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53074" y="4302491"/>
            <a:ext cx="1691109" cy="2255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8322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xmlns="" id="{49E0703E-0B71-4F6E-B161-4D2083B4D321}"/>
              </a:ext>
            </a:extLst>
          </p:cNvPr>
          <p:cNvSpPr txBox="1">
            <a:spLocks/>
          </p:cNvSpPr>
          <p:nvPr/>
        </p:nvSpPr>
        <p:spPr bwMode="gray">
          <a:xfrm>
            <a:off x="362674" y="1856291"/>
            <a:ext cx="9632273" cy="12478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Podražaj se s jedne stanice na drugu prenosi </a:t>
            </a: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KEMIJSKIM PUTOM </a:t>
            </a:r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 izlučene kemijske tvari izazivaju podražaj (promjenu el. potencijala) na kratkim ograncima sljedeće živčane stanice.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D2A8EFE-4CB5-4B73-B105-86721272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475" y="230840"/>
            <a:ext cx="1983365" cy="1487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402AA94-917F-4604-8716-A4621A41EC96}"/>
              </a:ext>
            </a:extLst>
          </p:cNvPr>
          <p:cNvSpPr txBox="1"/>
          <p:nvPr/>
        </p:nvSpPr>
        <p:spPr>
          <a:xfrm>
            <a:off x="554732" y="725499"/>
            <a:ext cx="540918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 koji način se podražaji prenose s jedne stanice na drugu?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C9D8AC17-C157-42B6-9A7C-559075125FFE}"/>
              </a:ext>
            </a:extLst>
          </p:cNvPr>
          <p:cNvSpPr txBox="1">
            <a:spLocks/>
          </p:cNvSpPr>
          <p:nvPr/>
        </p:nvSpPr>
        <p:spPr bwMode="gray">
          <a:xfrm>
            <a:off x="2804527" y="4393559"/>
            <a:ext cx="5384066" cy="153191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ELEKTROENCEFALOGRAFIJA (EEG) </a:t>
            </a:r>
            <a:r>
              <a:rPr lang="hr-HR" sz="2000" b="1" spc="50" dirty="0">
                <a:ln w="0"/>
                <a:solidFill>
                  <a:schemeClr val="tx1"/>
                </a:solidFill>
              </a:rPr>
              <a:t>- bezbolna i bezopasna metoda gdje se elektrodama mjeri aktivnost mozga odnosno grafički se registrira električna aktivnost neurona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65DA98C-2304-40B7-AFE5-286FC33A5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9897" r="11470" b="9481"/>
          <a:stretch/>
        </p:blipFill>
        <p:spPr>
          <a:xfrm>
            <a:off x="8852653" y="3960198"/>
            <a:ext cx="1439427" cy="1965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63D8B364-19FC-4609-B5EA-08B41D2903AE}"/>
              </a:ext>
            </a:extLst>
          </p:cNvPr>
          <p:cNvSpPr txBox="1"/>
          <p:nvPr/>
        </p:nvSpPr>
        <p:spPr>
          <a:xfrm>
            <a:off x="554732" y="3753830"/>
            <a:ext cx="5409188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ELEKTROENCEFALOGRAFIJA?</a:t>
            </a:r>
          </a:p>
        </p:txBody>
      </p:sp>
    </p:spTree>
    <p:extLst>
      <p:ext uri="{BB962C8B-B14F-4D97-AF65-F5344CB8AC3E}">
        <p14:creationId xmlns:p14="http://schemas.microsoft.com/office/powerpoint/2010/main" xmlns="" val="235910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15582416-13F5-4BDA-964A-52A0CC556624}"/>
              </a:ext>
            </a:extLst>
          </p:cNvPr>
          <p:cNvSpPr txBox="1">
            <a:spLocks/>
          </p:cNvSpPr>
          <p:nvPr/>
        </p:nvSpPr>
        <p:spPr bwMode="gray">
          <a:xfrm>
            <a:off x="4474784" y="5281819"/>
            <a:ext cx="7159600" cy="115409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solidFill>
                  <a:schemeClr val="tx1"/>
                </a:solidFill>
              </a:rPr>
              <a:t>GLIJA-STANICE - daju potporu živčanim stanicama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</a:rPr>
              <a:t>			   - posreduju u prehrani živčanih stanica</a:t>
            </a:r>
          </a:p>
          <a:p>
            <a:r>
              <a:rPr lang="hr-HR" sz="2000" b="1" spc="50" dirty="0">
                <a:ln w="0"/>
                <a:solidFill>
                  <a:schemeClr val="tx1"/>
                </a:solidFill>
              </a:rPr>
              <a:t>			   - sudjeluju u stvaranju ovojnice živčanih vlakana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AC294A60-CAA2-41C3-B9C8-455AC59FD162}"/>
              </a:ext>
            </a:extLst>
          </p:cNvPr>
          <p:cNvSpPr txBox="1">
            <a:spLocks/>
          </p:cNvSpPr>
          <p:nvPr/>
        </p:nvSpPr>
        <p:spPr bwMode="gray">
          <a:xfrm>
            <a:off x="313057" y="1187719"/>
            <a:ext cx="6682547" cy="5731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ŽIVČANO TKIVO = ŽIVČANE STANICE + GLIJA-STANICE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0993DA7-7F79-4E15-AECB-3CF43C66D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1963" r="3389" b="10947"/>
          <a:stretch/>
        </p:blipFill>
        <p:spPr>
          <a:xfrm>
            <a:off x="6275582" y="2321411"/>
            <a:ext cx="4601133" cy="216615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9C6F5DE8-406F-485C-A77E-D4D3F6BC0DB0}"/>
              </a:ext>
            </a:extLst>
          </p:cNvPr>
          <p:cNvCxnSpPr>
            <a:cxnSpLocks/>
          </p:cNvCxnSpPr>
          <p:nvPr/>
        </p:nvCxnSpPr>
        <p:spPr>
          <a:xfrm flipV="1">
            <a:off x="8966447" y="1398134"/>
            <a:ext cx="340607" cy="142016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xmlns="" id="{46A29DBD-1288-4A9A-A7D1-3968D7E178C2}"/>
              </a:ext>
            </a:extLst>
          </p:cNvPr>
          <p:cNvCxnSpPr>
            <a:cxnSpLocks/>
          </p:cNvCxnSpPr>
          <p:nvPr/>
        </p:nvCxnSpPr>
        <p:spPr>
          <a:xfrm flipH="1" flipV="1">
            <a:off x="9525740" y="1398134"/>
            <a:ext cx="368205" cy="115725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Naslov 1">
            <a:extLst>
              <a:ext uri="{FF2B5EF4-FFF2-40B4-BE49-F238E27FC236}">
                <a16:creationId xmlns:a16="http://schemas.microsoft.com/office/drawing/2014/main" xmlns="" id="{31EA844F-0E33-4B3C-B844-554BC46F498E}"/>
              </a:ext>
            </a:extLst>
          </p:cNvPr>
          <p:cNvSpPr txBox="1">
            <a:spLocks/>
          </p:cNvSpPr>
          <p:nvPr/>
        </p:nvSpPr>
        <p:spPr bwMode="gray">
          <a:xfrm>
            <a:off x="8493563" y="794479"/>
            <a:ext cx="1751271" cy="4432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GLIJA-STANICE</a:t>
            </a: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xmlns="" id="{A3462DD7-CA74-4345-9B45-26B464DD327A}"/>
              </a:ext>
            </a:extLst>
          </p:cNvPr>
          <p:cNvCxnSpPr>
            <a:cxnSpLocks/>
          </p:cNvCxnSpPr>
          <p:nvPr/>
        </p:nvCxnSpPr>
        <p:spPr>
          <a:xfrm flipH="1" flipV="1">
            <a:off x="9525740" y="1389256"/>
            <a:ext cx="368205" cy="115725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703F89FD-A8A3-44A3-92D7-67F9E53FE6FA}"/>
              </a:ext>
            </a:extLst>
          </p:cNvPr>
          <p:cNvSpPr txBox="1">
            <a:spLocks/>
          </p:cNvSpPr>
          <p:nvPr/>
        </p:nvSpPr>
        <p:spPr bwMode="gray">
          <a:xfrm>
            <a:off x="8493563" y="785601"/>
            <a:ext cx="1751271" cy="4432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GLIJA-STANICE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CD0B446B-7C48-4FD7-AEC6-7A9F80974302}"/>
              </a:ext>
            </a:extLst>
          </p:cNvPr>
          <p:cNvSpPr txBox="1"/>
          <p:nvPr/>
        </p:nvSpPr>
        <p:spPr>
          <a:xfrm>
            <a:off x="313057" y="407606"/>
            <a:ext cx="4161727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Od čega je građeno ŽIVČANO TKIVO?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1F48380C-E13A-4376-8B17-AB92CB558744}"/>
              </a:ext>
            </a:extLst>
          </p:cNvPr>
          <p:cNvSpPr txBox="1"/>
          <p:nvPr/>
        </p:nvSpPr>
        <p:spPr>
          <a:xfrm>
            <a:off x="866081" y="4121702"/>
            <a:ext cx="37529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su GLIJA STANICE?</a:t>
            </a:r>
          </a:p>
        </p:txBody>
      </p:sp>
    </p:spTree>
    <p:extLst>
      <p:ext uri="{BB962C8B-B14F-4D97-AF65-F5344CB8AC3E}">
        <p14:creationId xmlns:p14="http://schemas.microsoft.com/office/powerpoint/2010/main" xmlns="" val="139472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9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157C2580-0345-4F2B-B0A4-1549477B7BE0}"/>
              </a:ext>
            </a:extLst>
          </p:cNvPr>
          <p:cNvSpPr txBox="1">
            <a:spLocks/>
          </p:cNvSpPr>
          <p:nvPr/>
        </p:nvSpPr>
        <p:spPr bwMode="gray">
          <a:xfrm>
            <a:off x="3022890" y="1151748"/>
            <a:ext cx="8715264" cy="194056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AutoNum type="arabicPeriod"/>
            </a:pPr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SREDIŠNJI </a:t>
            </a:r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mozak i </a:t>
            </a:r>
            <a:r>
              <a:rPr lang="hr-HR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kralježnična</a:t>
            </a:r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moždina</a:t>
            </a:r>
          </a:p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- zaštićen kostima lubanje i kralježnice</a:t>
            </a:r>
          </a:p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- okružuju ga opne i tanak sloj tekućine</a:t>
            </a:r>
          </a:p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- iz njega izlaze živci koji se granaju po cijelome tijelu </a:t>
            </a:r>
            <a:endParaRPr lang="hr-HR" sz="2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3A7DDBD-F205-4C88-AFFC-047A234E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9" y="1208722"/>
            <a:ext cx="1314163" cy="4838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FC865CA-24DD-4E18-9A78-3B16F16BFFD3}"/>
              </a:ext>
            </a:extLst>
          </p:cNvPr>
          <p:cNvSpPr txBox="1"/>
          <p:nvPr/>
        </p:nvSpPr>
        <p:spPr>
          <a:xfrm>
            <a:off x="292737" y="210576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Kako dijelimo živčani sustav s obzirom na položaj u tijelu?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5C691819-A1B8-42E7-A69E-3BB6135A3CAE}"/>
              </a:ext>
            </a:extLst>
          </p:cNvPr>
          <p:cNvSpPr txBox="1">
            <a:spLocks/>
          </p:cNvSpPr>
          <p:nvPr/>
        </p:nvSpPr>
        <p:spPr bwMode="gray">
          <a:xfrm>
            <a:off x="5375664" y="4389120"/>
            <a:ext cx="5607296" cy="99568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PERIFERNI </a:t>
            </a:r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snopovi živčanih vlakana + GANGLIJI (nakupine živčanih stanica)</a:t>
            </a:r>
            <a:endParaRPr lang="hr-HR" sz="2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D1D4C0F3-11EE-4D39-A367-648F0C3A3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707" y="3525520"/>
            <a:ext cx="1394088" cy="29415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26015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315FF2D-A943-4309-8DEF-39AAEB934164}"/>
              </a:ext>
            </a:extLst>
          </p:cNvPr>
          <p:cNvSpPr txBox="1">
            <a:spLocks/>
          </p:cNvSpPr>
          <p:nvPr/>
        </p:nvSpPr>
        <p:spPr bwMode="gray">
          <a:xfrm>
            <a:off x="321049" y="3231472"/>
            <a:ext cx="11535671" cy="30778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VELIKI MOZAK </a:t>
            </a:r>
            <a:r>
              <a:rPr lang="hr-H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najveći dio mozga i zauzima najveći dio prostora lubanje</a:t>
            </a:r>
          </a:p>
          <a:p>
            <a:pPr algn="just"/>
            <a:r>
              <a:rPr lang="hr-H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 - podijeljen na lijevu i desnu polutku</a:t>
            </a:r>
          </a:p>
          <a:p>
            <a:pPr algn="just"/>
            <a:r>
              <a:rPr lang="hr-H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- središnja struktura + izbrazdana i naborana kora</a:t>
            </a:r>
          </a:p>
          <a:p>
            <a:pPr algn="just"/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- takva kora povećava površinu mozga prema volumenu i na njoj je veliki broj 					  živčanih stanica</a:t>
            </a:r>
          </a:p>
          <a:p>
            <a:pPr algn="just"/>
            <a:r>
              <a:rPr lang="hr-HR" sz="2200" b="1" spc="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- površina kore velikog mozga zadužena za: razmišljanje, pamćenje, učenje, 					  zaključivanje, obrađivanje informacija iz ostalih dijelova tijela (za vid, sluh, 					  okus, miris, govor i sl.)</a:t>
            </a:r>
            <a:endParaRPr lang="hr-HR" sz="22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E4B5818-DB36-4D00-80AB-AF5C37BD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538" y="231559"/>
            <a:ext cx="2292781" cy="27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xmlns="" id="{4E99EAD9-7B8E-4E35-A02D-B0790B280B5D}"/>
              </a:ext>
            </a:extLst>
          </p:cNvPr>
          <p:cNvCxnSpPr>
            <a:cxnSpLocks/>
          </p:cNvCxnSpPr>
          <p:nvPr/>
        </p:nvCxnSpPr>
        <p:spPr>
          <a:xfrm>
            <a:off x="8096437" y="1108963"/>
            <a:ext cx="1777015" cy="213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0249ACF1-4C50-40B6-A502-B09088FC1294}"/>
              </a:ext>
            </a:extLst>
          </p:cNvPr>
          <p:cNvSpPr txBox="1">
            <a:spLocks/>
          </p:cNvSpPr>
          <p:nvPr/>
        </p:nvSpPr>
        <p:spPr bwMode="gray">
          <a:xfrm>
            <a:off x="10047156" y="1135597"/>
            <a:ext cx="1937699" cy="4432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VELIKI MOZAK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E45D349C-69AA-4252-B875-DD330BF5665D}"/>
              </a:ext>
            </a:extLst>
          </p:cNvPr>
          <p:cNvSpPr txBox="1"/>
          <p:nvPr/>
        </p:nvSpPr>
        <p:spPr>
          <a:xfrm>
            <a:off x="1288417" y="968823"/>
            <a:ext cx="375291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Opiši građu i ulogu VELIKOG MOZGA.</a:t>
            </a:r>
          </a:p>
        </p:txBody>
      </p:sp>
    </p:spTree>
    <p:extLst>
      <p:ext uri="{BB962C8B-B14F-4D97-AF65-F5344CB8AC3E}">
        <p14:creationId xmlns:p14="http://schemas.microsoft.com/office/powerpoint/2010/main" xmlns="" val="269091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Nebeski</Template>
  <TotalTime>601</TotalTime>
  <Words>1488</Words>
  <Application>Microsoft Office PowerPoint</Application>
  <PresentationFormat>Custom</PresentationFormat>
  <Paragraphs>238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Nebeski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 - Oko -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 - Uho -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 - Okus i miris -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REAGIRAMO NA RAZLIČITE PODRAŽAJE IZ OKOLIŠA I ZAŠTO JE TO VAŽNO</dc:title>
  <dc:creator>Korisnik</dc:creator>
  <cp:lastModifiedBy>sk-mpovalec</cp:lastModifiedBy>
  <cp:revision>195</cp:revision>
  <dcterms:created xsi:type="dcterms:W3CDTF">2020-06-29T14:50:40Z</dcterms:created>
  <dcterms:modified xsi:type="dcterms:W3CDTF">2020-08-11T07:03:53Z</dcterms:modified>
</cp:coreProperties>
</file>